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Exo 2 Regular"/>
      <p:regular r:id="rId25"/>
      <p:bold r:id="rId26"/>
      <p:italic r:id="rId27"/>
      <p:boldItalic r:id="rId28"/>
    </p:embeddedFont>
    <p:embeddedFont>
      <p:font typeface="Roboto"/>
      <p:regular r:id="rId29"/>
      <p:bold r:id="rId30"/>
      <p:italic r:id="rId31"/>
      <p:boldItalic r:id="rId32"/>
    </p:embeddedFont>
    <p:embeddedFont>
      <p:font typeface="Fira Sans Extra Condensed Medium"/>
      <p:regular r:id="rId33"/>
      <p:bold r:id="rId34"/>
      <p:italic r:id="rId35"/>
      <p:boldItalic r:id="rId36"/>
    </p:embeddedFont>
    <p:embeddedFont>
      <p:font typeface="Roboto Condensed"/>
      <p:regular r:id="rId37"/>
      <p:bold r:id="rId38"/>
      <p:italic r:id="rId39"/>
      <p:boldItalic r:id="rId40"/>
    </p:embeddedFont>
    <p:embeddedFont>
      <p:font typeface="Squada One"/>
      <p:regular r:id="rId41"/>
    </p:embeddedFont>
    <p:embeddedFont>
      <p:font typeface="Roboto Condensed Light"/>
      <p:regular r:id="rId42"/>
      <p:bold r:id="rId43"/>
      <p:italic r:id="rId44"/>
      <p:boldItalic r:id="rId45"/>
    </p:embeddedFont>
    <p:embeddedFont>
      <p:font typeface="Exo 2"/>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0B8E05-E504-4602-BD28-FEBD09FFD196}">
  <a:tblStyle styleId="{960B8E05-E504-4602-BD28-FEBD09FFD1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boldItalic.fntdata"/><Relationship Id="rId42" Type="http://schemas.openxmlformats.org/officeDocument/2006/relationships/font" Target="fonts/RobotoCondensedLight-regular.fntdata"/><Relationship Id="rId41" Type="http://schemas.openxmlformats.org/officeDocument/2006/relationships/font" Target="fonts/SquadaOne-regular.fntdata"/><Relationship Id="rId44" Type="http://schemas.openxmlformats.org/officeDocument/2006/relationships/font" Target="fonts/RobotoCondensedLight-italic.fntdata"/><Relationship Id="rId43" Type="http://schemas.openxmlformats.org/officeDocument/2006/relationships/font" Target="fonts/RobotoCondensedLight-bold.fntdata"/><Relationship Id="rId46" Type="http://schemas.openxmlformats.org/officeDocument/2006/relationships/font" Target="fonts/Exo2-regular.fntdata"/><Relationship Id="rId45" Type="http://schemas.openxmlformats.org/officeDocument/2006/relationships/font" Target="fonts/RobotoCondensed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xo2-italic.fntdata"/><Relationship Id="rId47" Type="http://schemas.openxmlformats.org/officeDocument/2006/relationships/font" Target="fonts/Exo2-bold.fntdata"/><Relationship Id="rId49" Type="http://schemas.openxmlformats.org/officeDocument/2006/relationships/font" Target="fonts/Exo2-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FiraSansExtraCondensedMedium-regular.fntdata"/><Relationship Id="rId32" Type="http://schemas.openxmlformats.org/officeDocument/2006/relationships/font" Target="fonts/Roboto-boldItalic.fntdata"/><Relationship Id="rId35" Type="http://schemas.openxmlformats.org/officeDocument/2006/relationships/font" Target="fonts/FiraSansExtraCondensedMedium-italic.fntdata"/><Relationship Id="rId34" Type="http://schemas.openxmlformats.org/officeDocument/2006/relationships/font" Target="fonts/FiraSansExtraCondensedMedium-bold.fntdata"/><Relationship Id="rId37" Type="http://schemas.openxmlformats.org/officeDocument/2006/relationships/font" Target="fonts/RobotoCondensed-regular.fntdata"/><Relationship Id="rId36" Type="http://schemas.openxmlformats.org/officeDocument/2006/relationships/font" Target="fonts/FiraSansExtraCondensedMedium-boldItalic.fntdata"/><Relationship Id="rId39" Type="http://schemas.openxmlformats.org/officeDocument/2006/relationships/font" Target="fonts/RobotoCondensed-italic.fntdata"/><Relationship Id="rId38" Type="http://schemas.openxmlformats.org/officeDocument/2006/relationships/font" Target="fonts/RobotoCondense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Exo2Regular-bold.fntdata"/><Relationship Id="rId25" Type="http://schemas.openxmlformats.org/officeDocument/2006/relationships/font" Target="fonts/Exo2Regular-regular.fntdata"/><Relationship Id="rId28" Type="http://schemas.openxmlformats.org/officeDocument/2006/relationships/font" Target="fonts/Exo2Regular-boldItalic.fntdata"/><Relationship Id="rId27" Type="http://schemas.openxmlformats.org/officeDocument/2006/relationships/font" Target="fonts/Exo2Regular-italic.fntdata"/><Relationship Id="rId29" Type="http://schemas.openxmlformats.org/officeDocument/2006/relationships/font" Target="fonts/Robot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H παρουσίαση που ακολουθεί αφορά 2 τεχνικές που υπάγονται στην κατηγορία των </a:t>
            </a:r>
            <a:r>
              <a:rPr b="1" lang="en" sz="1200">
                <a:solidFill>
                  <a:schemeClr val="dk1"/>
                </a:solidFill>
              </a:rPr>
              <a:t>Advanced query operators</a:t>
            </a:r>
            <a:r>
              <a:rPr lang="en" sz="1200">
                <a:solidFill>
                  <a:schemeClr val="dk1"/>
                </a:solidFill>
              </a:rPr>
              <a:t> καθώς και ορισμένα πειράματα που διεξάγαμε. Πιο συγκεκριμένα μελετήσαμε έναν μηχανισμό υποστήριξης αποφάσεων (skyline query) και μία προσέγγιση με γνώμονα την κατάταξη (Τop-k queries). Στην συνέχεια βλέπουμε τα κεφάλαια που θα αναλύσουμε στην συνέχεια.</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40dcafe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40dcafe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Το skyline</a:t>
            </a:r>
            <a:r>
              <a:rPr lang="en"/>
              <a:t> είναι S = {p1, p3, p8}. To dominance score των σημείων στο S υπολογίζονται και αποθηκεύονται σε μια λίστα η οποία στη συνέχεια ταξινομείται: {&lt;p3,6&gt;, &lt;p1,1&gt;, &lt;p8,0&gt;}. Στη συνέχεια, η αποκλειστική περιοχή κυριαρχίας R του p3 υπολογίζεται, το p3 αναφέρεται ως top-1 και στη συνέχεια αφαιρείται από τη λίστα. Ένα τοπικό skyline ερώτημα εκτελείται στο R, το οποίο περιέχει {p6, p9}, βρίσκεται η βαθμολογία κυριαρχίας τους που είναι dom (p6) = 2 και dom (p9) = 3 και η ταξινομημένη λίστα ενημερώνεται: {&lt;p9,3 &gt;, &lt;p6,2&gt;, &lt;p1,1&gt;, &lt;p8,0&gt;}. </a:t>
            </a:r>
            <a:endParaRPr/>
          </a:p>
          <a:p>
            <a:pPr indent="0" lvl="0" marL="0" rtl="0" algn="l">
              <a:spcBef>
                <a:spcPts val="0"/>
              </a:spcBef>
              <a:spcAft>
                <a:spcPts val="0"/>
              </a:spcAft>
              <a:buNone/>
            </a:pPr>
            <a:r>
              <a:rPr lang="en"/>
              <a:t>ANIMATION</a:t>
            </a:r>
            <a:endParaRPr/>
          </a:p>
          <a:p>
            <a:pPr indent="0" lvl="0" marL="0" rtl="0" algn="l">
              <a:spcBef>
                <a:spcPts val="0"/>
              </a:spcBef>
              <a:spcAft>
                <a:spcPts val="0"/>
              </a:spcAft>
              <a:buNone/>
            </a:pPr>
            <a:r>
              <a:rPr lang="en"/>
              <a:t>Στη συνέχεια εκτελείται ένα τοπικό skyline ερώτημα στην αποκλειστική περιοχή κυριαρχίας του p9 (εικόνα 1b), το p9 αναφέρεται ως top-2 και αφαιρείται από τη λίστα. Το σημείο p4 με dom (p4) = 1 εισάγεται στη λίστα που γίνεται: {&lt;p6,2&gt;, &lt;p1,1&gt;, &lt;p4,1&gt;, &lt;p8,0&gt;}. Το σημείο p6 έχει το υψηλοτερο dominance score στη λίστα, οπότε αναφέρεται ως top-3 και ο αλγόριθμος STD τερματίζει.</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75f02e1d3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75f02e1d3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Βρίσκουμε το skyline του συνόλου δεδομένων.</a:t>
            </a:r>
            <a:endParaRPr/>
          </a:p>
          <a:p>
            <a:pPr indent="-298450" lvl="0" marL="457200" rtl="0" algn="l">
              <a:spcBef>
                <a:spcPts val="0"/>
              </a:spcBef>
              <a:spcAft>
                <a:spcPts val="0"/>
              </a:spcAft>
              <a:buSzPts val="1100"/>
              <a:buAutoNum type="arabicParenR"/>
            </a:pPr>
            <a:r>
              <a:rPr lang="en"/>
              <a:t>Υπολογίζουμε το dominance score για κάθε σημείο στο skyline set και το αποθηκεύουμε σε έναν πίνακα που περιέχει στοιχεία της μορφής (σημείο, σκορ)</a:t>
            </a:r>
            <a:endParaRPr/>
          </a:p>
          <a:p>
            <a:pPr indent="-298450" lvl="0" marL="457200" rtl="0" algn="l">
              <a:spcBef>
                <a:spcPts val="0"/>
              </a:spcBef>
              <a:spcAft>
                <a:spcPts val="0"/>
              </a:spcAft>
              <a:buSzPts val="1100"/>
              <a:buAutoNum type="arabicParenR"/>
            </a:pPr>
            <a:r>
              <a:rPr lang="en"/>
              <a:t>Ταξινόμηση του πίνακα σε φθίνουσα σειρά με τη βαθμολογία κυριαρχίας των πόντων.</a:t>
            </a:r>
            <a:endParaRPr/>
          </a:p>
          <a:p>
            <a:pPr indent="-298450" lvl="0" marL="457200" rtl="0" algn="l">
              <a:spcBef>
                <a:spcPts val="0"/>
              </a:spcBef>
              <a:spcAft>
                <a:spcPts val="0"/>
              </a:spcAft>
              <a:buSzPts val="1100"/>
              <a:buAutoNum type="arabicParenR"/>
            </a:pPr>
            <a:r>
              <a:rPr lang="en"/>
              <a:t>Τέλος, παίρνουμε τα πρώτα k στοιχεία του πίνακα.</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9445b2385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9445b2385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Οι κατανομες δημιουργηθηκαν με τυχαιες τιμες και εγιναν scale στο ευρος (0,1)</a:t>
            </a:r>
            <a:br>
              <a:rPr lang="en"/>
            </a:br>
            <a:r>
              <a:rPr lang="en"/>
              <a:t>Για την απεικονιση τους εχουμε βαλει ενα μικρο αριθμο δειγματων (10Κ) και τα εχουμε προβαλει σε 2 διαστασεις.</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a9445b2385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a9445b238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1200">
                <a:solidFill>
                  <a:schemeClr val="dk1"/>
                </a:solidFill>
              </a:rPr>
              <a:t>ΤASK-1</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Στο σχήμα μπορούμε να παρατηρήσουμε το χρόνο εκτέλεσης για κάθε μία από τις 4 κατανομές συναρτήσει του μεγέθους του συνόλου δεδομένων. Οι χρόνοι είναι παρόμοιοι μεταξύ του όταν μιλάμε για δεδομένα μέχρι 1 εκατομυρίου. Βέβαια στο τελευταίο πέιραμα όπου πλέον το μέγεθος του συνόλου δεδομένων έχει αυξηθεί αρκετά βλέπουμε ότι ο χρόνος έχει σχεδόν τριπλασιαστεί.</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Το δεύτερο πείραμα έγινε καθαρά για να δείξουμε τις διαφορές που παρατηρούνται στο χρόνο εκτέλεσης καθώς αυξάνουμε τους πυρήνες που χρησιμοποιούμε. Ίσως θα περιμέναμε στο τελευταίο πείραμα που οι πυρήνες είναι 8 να πέσει ακόμα περισσότερο ο χρόνος εκτέλεςσης αλλά</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Κάθε πυρήνας δεν έχει την ίδια δυναμική</a:t>
            </a:r>
            <a:endParaRPr sz="1200">
              <a:solidFill>
                <a:schemeClr val="dk1"/>
              </a:solidFill>
            </a:endParaRPr>
          </a:p>
          <a:p>
            <a:pPr indent="0" lvl="0" marL="0" rtl="0" algn="l">
              <a:spcBef>
                <a:spcPts val="1200"/>
              </a:spcBef>
              <a:spcAft>
                <a:spcPts val="0"/>
              </a:spcAft>
              <a:buNone/>
            </a:pPr>
            <a:r>
              <a:rPr lang="en" sz="1200">
                <a:solidFill>
                  <a:schemeClr val="dk1"/>
                </a:solidFill>
                <a:latin typeface="Calibri"/>
                <a:ea typeface="Calibri"/>
                <a:cs typeface="Calibri"/>
                <a:sym typeface="Calibri"/>
              </a:rPr>
              <a:t>Στο παρακάτω σχήμα παρατηρούμε την αύξηση του χρόνου ανάλογα με τον αριθμό των διαστάσεων που έχουμε δώσει. Το μέγεθος των δεδομένων είναι πάλι 10 εκατομύρια</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236be7706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b236be7706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1200">
                <a:solidFill>
                  <a:schemeClr val="dk1"/>
                </a:solidFill>
              </a:rPr>
              <a:t>ΤASK-2</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Ουσιαστικά και σε αυτό το σχήμα, όπως και στο προηγούμενο, μεγάλη διαφοροποίηση από θέμα χρόνου παρατηρούμε όταν πηγαίνουμε το dataset μας αποτελείται από 10 εκατομύρια δεδομένα.</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Στο  μεσαίο σχήμα παρατηρούμε την επεκτασιμότητα του αλγορίθμου STD, καθώς ο χρόνος μειώνεται καθώς η εργασία διανέμεται σε περισσότερους πυρήνες.</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Στο σχήμα παρατηρούμε ότι και στην περίπτωση των 2-διαστάσεων και των 3-διαστάσεων οι χρόνοι εκτέλεσης είναι παρόμοιοι. Καθώς αυξάνουμε την διάσταση των πειραμάτων μας στις 4-διαστάσεις βλέπουμε ότι οι χρόνοι πλέον έχουν αυξηθεί σε έναν βαθμό, περίπου έχουνε διπλασιαστεί. Η πιο μεγάλη διαφορά βέβαια παρατηρείται όταν έχουμε 5-διαστάσεις, ο χρόνος εκτέλεσης αυξάνεται περίπου 7 φορές.</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236be7706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b236be7706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1200">
                <a:solidFill>
                  <a:schemeClr val="dk1"/>
                </a:solidFill>
              </a:rPr>
              <a:t>ΤASK-3</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Στα πειράματα όπου το dataset είναι μέχρι 100χιλιάδες μπορούμε να πούμε πως ο χρόνος είναι αμελητέος. Ωστόσο, όταν λαμβάνει ο αλγόριθμος 10 εκατομμύρια σημεία ως είσοδος, ο χρόνος εκτέλεσης αυξάνεται περίπου κατά 8 φορές σε σχέση με το προηγούμενο πείραμα. Κάτι βέβαια που είναι και αναμενόμενο αν αναλογιστούμε το πλήθος των δεδομένων.</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Στο σχήμα παρατηρούμε ότι υπάρχει μείωση του χρόνου εκτέλεσης καθώς η εργασία διανέμεται σε περισσότερους πυρήνες. Θα περίμενε κανείς κυρίως η anticorrelated κατανομή να παίρνει αρκετά περισσότερο χρόνο εκτέλεσης, αλλά όπως αναφέραμε και προηγουμένως o χρόνος είναι μικρός λόγο της συνδιακύμανσης που έχουμε ορίσει κατά την δημιουργία του dataset.</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Και σε αυτό το πείραμα, πάλι βλέπουμε πως υπάρχουν μεγάλες διαφορές στο χρόνο καθώς πηγαίνουμε από τις 4 διαστάσεις στις 5.</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7d8f1ea6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7d8f1ea6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1200">
                <a:solidFill>
                  <a:schemeClr val="dk1"/>
                </a:solidFill>
              </a:rPr>
              <a:t>PARAMETER-K</a:t>
            </a:r>
            <a:endParaRPr b="1" sz="1200">
              <a:solidFill>
                <a:schemeClr val="dk1"/>
              </a:solidFill>
            </a:endParaRPr>
          </a:p>
          <a:p>
            <a:pPr indent="0" lvl="0" marL="0" rtl="0" algn="l">
              <a:lnSpc>
                <a:spcPct val="115000"/>
              </a:lnSpc>
              <a:spcBef>
                <a:spcPts val="1200"/>
              </a:spcBef>
              <a:spcAft>
                <a:spcPts val="0"/>
              </a:spcAft>
              <a:buNone/>
            </a:pPr>
            <a:r>
              <a:rPr lang="en" sz="1200">
                <a:solidFill>
                  <a:schemeClr val="dk1"/>
                </a:solidFill>
              </a:rPr>
              <a:t>·         Στο τασκ-2 παρατηρούμε ότι οι χρόνοι διαφέρουν αρκετά καθώς αυξάνουμε  την τιμή του κ εκθετικά, κάτι που βέβαια είναι και το αναμενόμενο αν συνυπολογίσουμε τις πόσες έξτρα φορές που θα χρειαστεί να τρέξει ο αλγόριθμος skyline.</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         Αντίθετα στο τασκ-3 οι χρόνοι είναι σταθεροί ανεξάρτητα της διακύμανσης του κ, αφού στην 1</a:t>
            </a:r>
            <a:r>
              <a:rPr baseline="30000" lang="en" sz="1200">
                <a:solidFill>
                  <a:schemeClr val="dk1"/>
                </a:solidFill>
              </a:rPr>
              <a:t>η</a:t>
            </a:r>
            <a:r>
              <a:rPr lang="en" sz="1200">
                <a:solidFill>
                  <a:schemeClr val="dk1"/>
                </a:solidFill>
              </a:rPr>
              <a:t> &lt;&lt;επανάληψη» υπολογίζεται το dominating score για όλα τα σημεία που ανήκουν στο skyline.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89291d4b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89291d4b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9445b238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9445b238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236be709d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236be709d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434343"/>
                </a:solidFill>
              </a:rPr>
              <a:t>Έρευνες δείχνουν ότι παράγονται περίπου 2,5 quintillion byte δεδομένων κάθε μέρα. Δημιουργήθηκε η ανάγκη για εύρεση εργαλείων τα οποία θα μπορούν, αφού φιλτράρουν πρώτα τις τεράστιες ποσότητες δεδομένων που δημιουργούνται καθημερινά, να προτείνουν στους χρήστες πληροφορίες σχετικές με τα ενδιαφέροντα τους. Επιπρόσθετα θα γλύτωνε τους χρήστες από αρκετό κόπο και χρόνο ενώ παράλληλα θα ήταν περισσότερο ευχαριστημένοι με τις επιλογές τους. Tα dominance-based Queries, ψάχνουν δυναμικά ανάμεσα σε τεράστιο όγκο δεδομένων και παρέχουν στο χρήστη περιεχόμενο και υπηρεσίες βασισμένες στα ενδιαφέροντας τους. Στη συνέχεια θα ήθελα να αναφέρω ορισμένους παράγοντες που χαρακτηρίζουν τα σύγχρονα dominance-based Queries και παρέχουν ποιότητα υπηρεσιών στους χρήστες όπως:</a:t>
            </a:r>
            <a:endParaRPr sz="12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434343"/>
                </a:solidFill>
              </a:rPr>
              <a:t>Relevance</a:t>
            </a:r>
            <a:r>
              <a:rPr lang="en" sz="1200">
                <a:solidFill>
                  <a:srgbClr val="434343"/>
                </a:solidFill>
              </a:rPr>
              <a:t>: Τα συστήματα επιτυγχάνουν υψηλά ποσοστά True Positive ως προς τις υπηρεσίες που συστήνουν στον χρήστη,</a:t>
            </a:r>
            <a:endParaRPr sz="12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434343"/>
                </a:solidFill>
              </a:rPr>
              <a:t>Scalability</a:t>
            </a:r>
            <a:r>
              <a:rPr lang="en" sz="1200">
                <a:solidFill>
                  <a:srgbClr val="434343"/>
                </a:solidFill>
              </a:rPr>
              <a:t>: Οι αλγόριθμοι δουλεύουν κατανεμημένα (Προτιμάται η τεχνική Scale-Out à δημιουργία cluster).</a:t>
            </a:r>
            <a:endParaRPr sz="12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434343"/>
                </a:solidFill>
              </a:rPr>
              <a:t>Volume</a:t>
            </a:r>
            <a:r>
              <a:rPr lang="en" sz="1200">
                <a:solidFill>
                  <a:srgbClr val="434343"/>
                </a:solidFill>
              </a:rPr>
              <a:t>: Από Terabytes πηγαίνουμε σιγά σιγά στα Zettabytes</a:t>
            </a:r>
            <a:endParaRPr sz="12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434343"/>
                </a:solidFill>
              </a:rPr>
              <a:t>Velocity</a:t>
            </a:r>
            <a:r>
              <a:rPr lang="en" sz="1200">
                <a:solidFill>
                  <a:srgbClr val="434343"/>
                </a:solidFill>
              </a:rPr>
              <a:t>: Ανάγκη για επεξεργασία των δεδομένων την ώρα που παράγονται, διότι αργότερα πιθανόν να μην έχουν καμία αξία.</a:t>
            </a:r>
            <a:endParaRPr sz="1200">
              <a:solidFill>
                <a:srgbClr val="434343"/>
              </a:solidFill>
            </a:endParaRPr>
          </a:p>
          <a:p>
            <a:pPr indent="0" lvl="0" marL="0" rtl="0" algn="l">
              <a:spcBef>
                <a:spcPts val="1200"/>
              </a:spcBef>
              <a:spcAft>
                <a:spcPts val="0"/>
              </a:spcAft>
              <a:buClr>
                <a:schemeClr val="dk1"/>
              </a:buClr>
              <a:buSzPts val="1100"/>
              <a:buFont typeface="Arial"/>
              <a:buNone/>
            </a:pPr>
            <a:r>
              <a:rPr lang="en" sz="1200">
                <a:solidFill>
                  <a:srgbClr val="434343"/>
                </a:solidFill>
                <a:latin typeface="Calibri"/>
                <a:ea typeface="Calibri"/>
                <a:cs typeface="Calibri"/>
                <a:sym typeface="Calibri"/>
              </a:rPr>
              <a:t>Tέλος θα θέλαμε να επισημάνουμε ότι η επιστημονική κοινότητα έχει επικεντρωθεί στην δημιουργία αλγορίθμων που συνδιάζουν περισσότερα από ένα από τα προαναφερθέντα χαρακτηριστικά</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236be709d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236be709d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1200" u="sng">
                <a:solidFill>
                  <a:schemeClr val="dk1"/>
                </a:solidFill>
              </a:rPr>
              <a:t>2</a:t>
            </a:r>
            <a:r>
              <a:rPr b="1" baseline="30000" lang="en" sz="1200" u="sng">
                <a:solidFill>
                  <a:schemeClr val="dk1"/>
                </a:solidFill>
              </a:rPr>
              <a:t>η</a:t>
            </a:r>
            <a:r>
              <a:rPr b="1" lang="en" sz="1200" u="sng">
                <a:solidFill>
                  <a:schemeClr val="dk1"/>
                </a:solidFill>
              </a:rPr>
              <a:t> Διαφάνεια</a:t>
            </a:r>
            <a:endParaRPr b="1" sz="1200" u="sng">
              <a:solidFill>
                <a:schemeClr val="dk1"/>
              </a:solidFill>
            </a:endParaRPr>
          </a:p>
          <a:p>
            <a:pPr indent="0" lvl="0" marL="0" rtl="0" algn="ctr">
              <a:lnSpc>
                <a:spcPct val="115000"/>
              </a:lnSpc>
              <a:spcBef>
                <a:spcPts val="1200"/>
              </a:spcBef>
              <a:spcAft>
                <a:spcPts val="0"/>
              </a:spcAft>
              <a:buClr>
                <a:schemeClr val="dk1"/>
              </a:buClr>
              <a:buSzPts val="1100"/>
              <a:buFont typeface="Arial"/>
              <a:buNone/>
            </a:pPr>
            <a:r>
              <a:rPr b="1" lang="en" sz="1200">
                <a:solidFill>
                  <a:schemeClr val="dk1"/>
                </a:solidFill>
              </a:rPr>
              <a:t>Skyline</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Η δημοτικότητα του skyline operator οφείλεται κυρίως στην χρήση του σε διάφορες εφαρμογές λήψης αποφάσεων πολλαπλών κριτηρίων. Είναι μια καθιερωμένη τεχνική που φιλτράρει μια σειρά από ενδιαφέροντα σημεία από ένα δυνητικά μεγάλο σύνολο σημείων δεδομένων. Σύμφωνα με το skyline operator  ένα σημείο είναι ενδιαφέρον αν δεν κυριαρχείται από κανένα άλλο σημείο. Το skyline operator έχει κεντρήσει το ενδιαφέρον στην κοινότητα των βάσεων δεδομένων, καθώς παρέχει την δυνατότητα για γρήγορης επιστροφής των αποτελέσματων χωρίς να διαβάσουν ολόκληρη τη βάση δεδομένων.</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Για παράδειγμα, σκεφτείτε μια βάση δεδομένων που περιέχει πληροφορίες σχετικά με laptops. Κάθε πλειάδα της βάσης δεδομένων αντιπροσωπεύεται ως σημείο σε ένα χώρο δεδομένων που αποτελείται από πολλές διαστάσεις (όπως η τιμή του φορητού υπολογιστή, το βάρος του φορητού υπολογιστή). Ας υποθέσουμε ότι ένας χρήστης ψάχνει laptops με χαμηλή τιμή και όσο το δυνατόν πιο κοντά στο ελαφρύ. Σε αυτήν την περίπτωση, δεν είναι προφανές εάν ο χρήστης θα προτιμούσε: έναν φορητό υπολογιστή με φθηνή τιμή αλλά πιο βαρύ laptop ή ένα πολύ ελαφρύ αλλά πολύ πιο ακριβό laptop. Με τη χρήση του skyline ανακτούμε όλους τους φορητούς υπολογιστές για τους οποίους δεν υπάρχει άλλος φορητός υπολογιστής που να είναι φθηνότερος και λιγότερο σταθμισμένος. Στο σημείο αυτό θα ήθελα να αναφέρω ότι το skyline δεν απαιτεί συνάρτηση βαθμολόγησης που να ορίζει τη συσχέτιση όλων των κριτηρίων.</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ctr">
              <a:lnSpc>
                <a:spcPct val="115000"/>
              </a:lnSpc>
              <a:spcBef>
                <a:spcPts val="1200"/>
              </a:spcBef>
              <a:spcAft>
                <a:spcPts val="0"/>
              </a:spcAft>
              <a:buClr>
                <a:schemeClr val="dk1"/>
              </a:buClr>
              <a:buSzPts val="1100"/>
              <a:buFont typeface="Arial"/>
              <a:buNone/>
            </a:pPr>
            <a:r>
              <a:rPr b="1" lang="en" sz="1200">
                <a:solidFill>
                  <a:schemeClr val="dk1"/>
                </a:solidFill>
              </a:rPr>
              <a:t>Top-k Dominating Query</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Top-k Dominating Query: </a:t>
            </a:r>
            <a:r>
              <a:rPr lang="en" sz="1200">
                <a:solidFill>
                  <a:schemeClr val="dk1"/>
                </a:solidFill>
              </a:rPr>
              <a:t>Στόχος είναι η ανάκτηση των καλύτερων </a:t>
            </a:r>
            <a:r>
              <a:rPr b="1" lang="en" sz="1200">
                <a:solidFill>
                  <a:schemeClr val="dk1"/>
                </a:solidFill>
              </a:rPr>
              <a:t>κ</a:t>
            </a:r>
            <a:r>
              <a:rPr lang="en" sz="1200">
                <a:solidFill>
                  <a:schemeClr val="dk1"/>
                </a:solidFill>
              </a:rPr>
              <a:t> αποτελέσματων ενός συνόλου δεδομένων. Τα Top-K ερωτήματα ορίζουν μια αθροιστική συνάρτηση ώς μέσο βαθμολογίας, όπου το score κάθε κόμβου ορίζει την σημασία του στο τελικό αποτέλεσμα. Μέσω αυτής της τεχνικής μειώνονται οι πολυδιάστατες συγκρίσεις των δεδομένων σε μια μεμονωμένη κλίμακα.</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Ας ανατρέξουμε στο παράδειγμα με τα laptops. Το top-k dominance query αναζητάει όλους τους υπολογιστές που παρέχουν τον καλύτερο συνδυασμό χαμηλής τιμής και ελαφρού βάρους σε αύξουσα σειρά.</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9445b238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9445b238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Ταξινομούμε το συνολο δεδομένων σε φθίνουσα σειρά σύμφωνα με το άθροισμα των συντεταγμένων των σημείων.</a:t>
            </a:r>
            <a:endParaRPr/>
          </a:p>
          <a:p>
            <a:pPr indent="-298450" lvl="0" marL="457200" rtl="0" algn="l">
              <a:spcBef>
                <a:spcPts val="0"/>
              </a:spcBef>
              <a:spcAft>
                <a:spcPts val="0"/>
              </a:spcAft>
              <a:buSzPts val="1100"/>
              <a:buAutoNum type="arabicParenR"/>
            </a:pPr>
            <a:r>
              <a:rPr lang="en"/>
              <a:t>Εκτελούμε ένα τοπικό skyline ερώτημα χρησιμοποιώντας τον αλγόριθμο SFS, ο οποίος υπολογίζει το skyline σε κάθε κάθε partition.</a:t>
            </a:r>
            <a:endParaRPr/>
          </a:p>
          <a:p>
            <a:pPr indent="-298450" lvl="0" marL="457200" rtl="0" algn="l">
              <a:spcBef>
                <a:spcPts val="0"/>
              </a:spcBef>
              <a:spcAft>
                <a:spcPts val="0"/>
              </a:spcAft>
              <a:buSzPts val="1100"/>
              <a:buAutoNum type="arabicParenR"/>
            </a:pPr>
            <a:r>
              <a:rPr lang="en"/>
              <a:t>Ο driver συλλέγει τα τοπικά skylines και υπολογίζει το τελικό Skyline set χρησιμοποιώντας πάλι τον SFS, αλλά αυτή τη φορά δίνοντας του ως είσοδο τα τοπικά skylines.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75f02e1d3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75f02e1d3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Εισάγουμε</a:t>
            </a:r>
            <a:r>
              <a:rPr lang="en"/>
              <a:t> το πρώτο σημείο του συνόλου δεδομένων στο κενό παράθυρο.</a:t>
            </a:r>
            <a:endParaRPr/>
          </a:p>
          <a:p>
            <a:pPr indent="-298450" lvl="0" marL="457200" rtl="0" algn="l">
              <a:spcBef>
                <a:spcPts val="0"/>
              </a:spcBef>
              <a:spcAft>
                <a:spcPts val="0"/>
              </a:spcAft>
              <a:buSzPts val="1100"/>
              <a:buAutoNum type="arabicParenR"/>
            </a:pPr>
            <a:r>
              <a:rPr lang="en"/>
              <a:t>Για κάθε σημείο στο παράθυρο διαβάζουμε το επόμενο σημείο p από το σύνολο δεδομένων.</a:t>
            </a:r>
            <a:endParaRPr/>
          </a:p>
          <a:p>
            <a:pPr indent="-298450" lvl="0" marL="457200" rtl="0" algn="l">
              <a:spcBef>
                <a:spcPts val="0"/>
              </a:spcBef>
              <a:spcAft>
                <a:spcPts val="0"/>
              </a:spcAft>
              <a:buSzPts val="1100"/>
              <a:buAutoNum type="arabicParenR"/>
            </a:pPr>
            <a:r>
              <a:rPr lang="en"/>
              <a:t>Εάν το σημείο p κυριαρχεί ένα σημείο q από το παράθυρο, αφαιρούμε το q.</a:t>
            </a:r>
            <a:endParaRPr/>
          </a:p>
          <a:p>
            <a:pPr indent="-298450" lvl="0" marL="457200" rtl="0" algn="l">
              <a:spcBef>
                <a:spcPts val="0"/>
              </a:spcBef>
              <a:spcAft>
                <a:spcPts val="0"/>
              </a:spcAft>
              <a:buSzPts val="1100"/>
              <a:buAutoNum type="arabicParenR"/>
            </a:pPr>
            <a:r>
              <a:rPr lang="en"/>
              <a:t>Εάν το p κυριαρχείται από ένα σημείο από το παράθυρο, σταματάμε να συγκρίνουμε το p με άλλα σημεία στο παράθυρο και το απορρίπτουμε.</a:t>
            </a:r>
            <a:endParaRPr/>
          </a:p>
          <a:p>
            <a:pPr indent="-298450" lvl="0" marL="457200" rtl="0" algn="l">
              <a:spcBef>
                <a:spcPts val="0"/>
              </a:spcBef>
              <a:spcAft>
                <a:spcPts val="0"/>
              </a:spcAft>
              <a:buSzPts val="1100"/>
              <a:buAutoNum type="arabicParenR"/>
            </a:pPr>
            <a:r>
              <a:rPr lang="en"/>
              <a:t>Εάν το σημείο p δεν κυριαρχείται από κανένα σημείο από το παράθυρο, εισαγάγουμε το p στο παράθυρο.</a:t>
            </a:r>
            <a:endParaRPr/>
          </a:p>
          <a:p>
            <a:pPr indent="0" lvl="0" marL="457200" rtl="0" algn="l">
              <a:spcBef>
                <a:spcPts val="0"/>
              </a:spcBef>
              <a:spcAft>
                <a:spcPts val="0"/>
              </a:spcAft>
              <a:buNone/>
            </a:pPr>
            <a:r>
              <a:rPr lang="en"/>
              <a:t>--------- Επαναλαμβάνουμε από το βήμα 2 για όλα τα σημεία του dataset</a:t>
            </a:r>
            <a:endParaRPr/>
          </a:p>
          <a:p>
            <a:pPr indent="-298450" lvl="0" marL="457200" rtl="0" algn="l">
              <a:spcBef>
                <a:spcPts val="0"/>
              </a:spcBef>
              <a:spcAft>
                <a:spcPts val="0"/>
              </a:spcAft>
              <a:buSzPts val="1100"/>
              <a:buAutoNum type="arabicParenR"/>
            </a:pPr>
            <a:r>
              <a:rPr lang="en"/>
              <a:t>Τέλος, επιστρέφουμε το παράθυρο που περιέχει τα σημεία του skyline.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236be77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236be77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Αρχικά, υπολογίζουμε</a:t>
            </a:r>
            <a:r>
              <a:rPr lang="en"/>
              <a:t> το skyline set S του συνόλου δεδομένων D.</a:t>
            </a:r>
            <a:endParaRPr/>
          </a:p>
          <a:p>
            <a:pPr indent="-298450" lvl="0" marL="457200" rtl="0" algn="l">
              <a:spcBef>
                <a:spcPts val="0"/>
              </a:spcBef>
              <a:spcAft>
                <a:spcPts val="0"/>
              </a:spcAft>
              <a:buSzPts val="1100"/>
              <a:buAutoNum type="arabicParenR"/>
            </a:pPr>
            <a:r>
              <a:rPr lang="en"/>
              <a:t>Για κάθε σημείο p στο S μετράμε τον αριθμό των σημείων που κυριαρχεί.</a:t>
            </a:r>
            <a:endParaRPr/>
          </a:p>
          <a:p>
            <a:pPr indent="-298450" lvl="0" marL="457200" rtl="0" algn="l">
              <a:spcBef>
                <a:spcPts val="0"/>
              </a:spcBef>
              <a:spcAft>
                <a:spcPts val="0"/>
              </a:spcAft>
              <a:buSzPts val="1100"/>
              <a:buAutoNum type="arabicParenR"/>
            </a:pPr>
            <a:r>
              <a:rPr lang="en"/>
              <a:t>Ταξινομούμε τα σημεία του S με βάση το σκορ κυριαρχίας τους.</a:t>
            </a:r>
            <a:endParaRPr/>
          </a:p>
          <a:p>
            <a:pPr indent="-298450" lvl="0" marL="457200" rtl="0" algn="l">
              <a:spcBef>
                <a:spcPts val="0"/>
              </a:spcBef>
              <a:spcAft>
                <a:spcPts val="0"/>
              </a:spcAft>
              <a:buSzPts val="1100"/>
              <a:buAutoNum type="arabicParenR"/>
            </a:pPr>
            <a:r>
              <a:rPr lang="en"/>
              <a:t>Βρίσκουμε </a:t>
            </a:r>
            <a:r>
              <a:rPr lang="en">
                <a:solidFill>
                  <a:schemeClr val="dk1"/>
                </a:solidFill>
              </a:rPr>
              <a:t>την</a:t>
            </a:r>
            <a:r>
              <a:rPr lang="en"/>
              <a:t> αποκλειστική περιοχή κυριαρχίας R του p.</a:t>
            </a:r>
            <a:endParaRPr/>
          </a:p>
          <a:p>
            <a:pPr indent="-298450" lvl="0" marL="457200" rtl="0" algn="l">
              <a:spcBef>
                <a:spcPts val="0"/>
              </a:spcBef>
              <a:spcAft>
                <a:spcPts val="0"/>
              </a:spcAft>
              <a:buSzPts val="1100"/>
              <a:buAutoNum type="arabicParenR"/>
            </a:pPr>
            <a:r>
              <a:rPr lang="en">
                <a:solidFill>
                  <a:schemeClr val="dk1"/>
                </a:solidFill>
              </a:rPr>
              <a:t>Υ</a:t>
            </a:r>
            <a:r>
              <a:rPr lang="en">
                <a:solidFill>
                  <a:schemeClr val="dk1"/>
                </a:solidFill>
              </a:rPr>
              <a:t>πολογίζουμε το skyline set της</a:t>
            </a:r>
            <a:r>
              <a:rPr lang="en"/>
              <a:t> R του p. Αφαιρούμε το p από τη λίστα.</a:t>
            </a:r>
            <a:endParaRPr/>
          </a:p>
          <a:p>
            <a:pPr indent="-298450" lvl="0" marL="457200" rtl="0" algn="l">
              <a:spcBef>
                <a:spcPts val="0"/>
              </a:spcBef>
              <a:spcAft>
                <a:spcPts val="0"/>
              </a:spcAft>
              <a:buSzPts val="1100"/>
              <a:buAutoNum type="arabicParenR"/>
            </a:pPr>
            <a:r>
              <a:rPr lang="en">
                <a:solidFill>
                  <a:schemeClr val="dk1"/>
                </a:solidFill>
              </a:rPr>
              <a:t>Υπολογίζουμε το dominance score των σημείων της</a:t>
            </a:r>
            <a:r>
              <a:rPr lang="en"/>
              <a:t> αποκλειστικής περιοχής κυριαρχίας R του p και ενημερώνουμε τη λίστα.</a:t>
            </a:r>
            <a:endParaRPr/>
          </a:p>
          <a:p>
            <a:pPr indent="-298450" lvl="0" marL="457200" rtl="0" algn="l">
              <a:spcBef>
                <a:spcPts val="0"/>
              </a:spcBef>
              <a:spcAft>
                <a:spcPts val="0"/>
              </a:spcAft>
              <a:buSzPts val="1100"/>
              <a:buAutoNum type="arabicParenR"/>
            </a:pPr>
            <a:r>
              <a:rPr lang="en"/>
              <a:t>Επαναλαμβάνουμε την παραπάνω διαδικασία k φορες.</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1" name="Google Shape;11;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76" name="Google Shape;7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78" name="Google Shape;7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1" name="Google Shape;81;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2" name="Google Shape;82;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3" name="Google Shape;83;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4" name="Google Shape;84;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5" name="Google Shape;85;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6" name="Google Shape;86;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7" name="Google Shape;87;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8" name="Google Shape;88;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9" name="Google Shape;89;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0" name="Google Shape;90;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1" name="Google Shape;91;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2" name="Google Shape;92;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3" name="Google Shape;9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7" name="Google Shape;97;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9" name="Google Shape;99;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3" name="Google Shape;10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6" name="Google Shape;106;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08" name="Google Shape;10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1" name="Google Shape;111;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16" name="Google Shape;116;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17" name="Google Shape;117;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18" name="Google Shape;118;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19" name="Google Shape;11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20" name="Shape 120"/>
        <p:cNvGrpSpPr/>
        <p:nvPr/>
      </p:nvGrpSpPr>
      <p:grpSpPr>
        <a:xfrm>
          <a:off x="0" y="0"/>
          <a:ext cx="0" cy="0"/>
          <a:chOff x="0" y="0"/>
          <a:chExt cx="0" cy="0"/>
        </a:xfrm>
      </p:grpSpPr>
      <p:sp>
        <p:nvSpPr>
          <p:cNvPr id="121" name="Google Shape;121;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
        <p:nvSpPr>
          <p:cNvPr id="122" name="Google Shape;12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25" name="Google Shape;125;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26" name="Google Shape;126;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27" name="Google Shape;12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30" name="Google Shape;13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33" name="Google Shape;13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5" name="Google Shape;15;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6" name="Google Shape;16;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7" name="Google Shape;17;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6" name="Google Shape;26;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7" name="Google Shape;27;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31" name="Google Shape;31;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2" name="Google Shape;32;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33" name="Google Shape;3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36" name="Google Shape;13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7" name="Google Shape;13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38" name="Google Shape;13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41" name="Google Shape;14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44" name="Google Shape;144;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
        <p:nvSpPr>
          <p:cNvPr id="146" name="Google Shape;14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49" name="Google Shape;149;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50" name="Google Shape;15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51" name="Shape 151"/>
        <p:cNvGrpSpPr/>
        <p:nvPr/>
      </p:nvGrpSpPr>
      <p:grpSpPr>
        <a:xfrm>
          <a:off x="0" y="0"/>
          <a:ext cx="0" cy="0"/>
          <a:chOff x="0" y="0"/>
          <a:chExt cx="0" cy="0"/>
        </a:xfrm>
      </p:grpSpPr>
      <p:sp>
        <p:nvSpPr>
          <p:cNvPr id="152" name="Google Shape;152;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6" name="Google Shape;36;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8" name="Google Shape;3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41" name="Google Shape;41;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2" name="Google Shape;4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5" name="Google Shape;4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8" name="Google Shape;48;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0" name="Google Shape;5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53" name="Google Shape;53;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5" name="Google Shape;5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60" name="Google Shape;60;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62" name="Google Shape;62;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64" name="Google Shape;6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67" name="Google Shape;67;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8" name="Google Shape;68;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9" name="Google Shape;69;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70" name="Google Shape;70;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1" name="Google Shape;71;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72" name="Google Shape;72;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3" name="Google Shape;7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oboto Condensed Light"/>
                <a:ea typeface="Roboto Condensed Light"/>
                <a:cs typeface="Roboto Condensed Light"/>
                <a:sym typeface="Roboto Condensed Light"/>
              </a:defRPr>
            </a:lvl1pPr>
            <a:lvl2pPr lvl="1" algn="r">
              <a:buNone/>
              <a:defRPr sz="1300">
                <a:solidFill>
                  <a:schemeClr val="dk1"/>
                </a:solidFill>
                <a:latin typeface="Roboto Condensed Light"/>
                <a:ea typeface="Roboto Condensed Light"/>
                <a:cs typeface="Roboto Condensed Light"/>
                <a:sym typeface="Roboto Condensed Light"/>
              </a:defRPr>
            </a:lvl2pPr>
            <a:lvl3pPr lvl="2" algn="r">
              <a:buNone/>
              <a:defRPr sz="1300">
                <a:solidFill>
                  <a:schemeClr val="dk1"/>
                </a:solidFill>
                <a:latin typeface="Roboto Condensed Light"/>
                <a:ea typeface="Roboto Condensed Light"/>
                <a:cs typeface="Roboto Condensed Light"/>
                <a:sym typeface="Roboto Condensed Light"/>
              </a:defRPr>
            </a:lvl3pPr>
            <a:lvl4pPr lvl="3" algn="r">
              <a:buNone/>
              <a:defRPr sz="1300">
                <a:solidFill>
                  <a:schemeClr val="dk1"/>
                </a:solidFill>
                <a:latin typeface="Roboto Condensed Light"/>
                <a:ea typeface="Roboto Condensed Light"/>
                <a:cs typeface="Roboto Condensed Light"/>
                <a:sym typeface="Roboto Condensed Light"/>
              </a:defRPr>
            </a:lvl4pPr>
            <a:lvl5pPr lvl="4" algn="r">
              <a:buNone/>
              <a:defRPr sz="1300">
                <a:solidFill>
                  <a:schemeClr val="dk1"/>
                </a:solidFill>
                <a:latin typeface="Roboto Condensed Light"/>
                <a:ea typeface="Roboto Condensed Light"/>
                <a:cs typeface="Roboto Condensed Light"/>
                <a:sym typeface="Roboto Condensed Light"/>
              </a:defRPr>
            </a:lvl5pPr>
            <a:lvl6pPr lvl="5" algn="r">
              <a:buNone/>
              <a:defRPr sz="1300">
                <a:solidFill>
                  <a:schemeClr val="dk1"/>
                </a:solidFill>
                <a:latin typeface="Roboto Condensed Light"/>
                <a:ea typeface="Roboto Condensed Light"/>
                <a:cs typeface="Roboto Condensed Light"/>
                <a:sym typeface="Roboto Condensed Light"/>
              </a:defRPr>
            </a:lvl6pPr>
            <a:lvl7pPr lvl="6" algn="r">
              <a:buNone/>
              <a:defRPr sz="1300">
                <a:solidFill>
                  <a:schemeClr val="dk1"/>
                </a:solidFill>
                <a:latin typeface="Roboto Condensed Light"/>
                <a:ea typeface="Roboto Condensed Light"/>
                <a:cs typeface="Roboto Condensed Light"/>
                <a:sym typeface="Roboto Condensed Light"/>
              </a:defRPr>
            </a:lvl7pPr>
            <a:lvl8pPr lvl="7" algn="r">
              <a:buNone/>
              <a:defRPr sz="1300">
                <a:solidFill>
                  <a:schemeClr val="dk1"/>
                </a:solidFill>
                <a:latin typeface="Roboto Condensed Light"/>
                <a:ea typeface="Roboto Condensed Light"/>
                <a:cs typeface="Roboto Condensed Light"/>
                <a:sym typeface="Roboto Condensed Light"/>
              </a:defRPr>
            </a:lvl8pPr>
            <a:lvl9pPr lvl="8" algn="r">
              <a:buNone/>
              <a:defRPr sz="1300">
                <a:solidFill>
                  <a:schemeClr val="dk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ctrTitle"/>
          </p:nvPr>
        </p:nvSpPr>
        <p:spPr>
          <a:xfrm>
            <a:off x="2182550" y="861900"/>
            <a:ext cx="6886800" cy="231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Scalable Processing of Dominance-Based Queries</a:t>
            </a:r>
            <a:endParaRPr/>
          </a:p>
        </p:txBody>
      </p:sp>
      <p:cxnSp>
        <p:nvCxnSpPr>
          <p:cNvPr id="158" name="Google Shape;158;p26"/>
          <p:cNvCxnSpPr/>
          <p:nvPr/>
        </p:nvCxnSpPr>
        <p:spPr>
          <a:xfrm>
            <a:off x="7077500" y="3176100"/>
            <a:ext cx="2086500" cy="0"/>
          </a:xfrm>
          <a:prstGeom prst="straightConnector1">
            <a:avLst/>
          </a:prstGeom>
          <a:noFill/>
          <a:ln cap="flat" cmpd="sng" w="9525">
            <a:solidFill>
              <a:schemeClr val="dk1"/>
            </a:solidFill>
            <a:prstDash val="solid"/>
            <a:round/>
            <a:headEnd len="med" w="med" type="none"/>
            <a:tailEnd len="med" w="med" type="none"/>
          </a:ln>
        </p:spPr>
      </p:cxnSp>
      <p:pic>
        <p:nvPicPr>
          <p:cNvPr id="159" name="Google Shape;159;p26"/>
          <p:cNvPicPr preferRelativeResize="0"/>
          <p:nvPr/>
        </p:nvPicPr>
        <p:blipFill>
          <a:blip r:embed="rId3">
            <a:alphaModFix/>
          </a:blip>
          <a:stretch>
            <a:fillRect/>
          </a:stretch>
        </p:blipFill>
        <p:spPr>
          <a:xfrm>
            <a:off x="0" y="0"/>
            <a:ext cx="2004900" cy="902775"/>
          </a:xfrm>
          <a:prstGeom prst="rect">
            <a:avLst/>
          </a:prstGeom>
          <a:noFill/>
          <a:ln>
            <a:noFill/>
          </a:ln>
        </p:spPr>
      </p:pic>
      <p:grpSp>
        <p:nvGrpSpPr>
          <p:cNvPr id="160" name="Google Shape;160;p26"/>
          <p:cNvGrpSpPr/>
          <p:nvPr/>
        </p:nvGrpSpPr>
        <p:grpSpPr>
          <a:xfrm>
            <a:off x="4395049" y="3592465"/>
            <a:ext cx="2082168" cy="902779"/>
            <a:chOff x="7680440" y="3392556"/>
            <a:chExt cx="1894602" cy="902779"/>
          </a:xfrm>
        </p:grpSpPr>
        <p:grpSp>
          <p:nvGrpSpPr>
            <p:cNvPr id="161" name="Google Shape;161;p26"/>
            <p:cNvGrpSpPr/>
            <p:nvPr/>
          </p:nvGrpSpPr>
          <p:grpSpPr>
            <a:xfrm>
              <a:off x="7680440" y="3392556"/>
              <a:ext cx="1894602" cy="902779"/>
              <a:chOff x="1888151" y="2191417"/>
              <a:chExt cx="2113804" cy="1603800"/>
            </a:xfrm>
          </p:grpSpPr>
          <p:sp>
            <p:nvSpPr>
              <p:cNvPr id="162" name="Google Shape;162;p26"/>
              <p:cNvSpPr/>
              <p:nvPr/>
            </p:nvSpPr>
            <p:spPr>
              <a:xfrm>
                <a:off x="1888151" y="2191417"/>
                <a:ext cx="2113800" cy="16038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nvSpPr>
            <p:spPr>
              <a:xfrm>
                <a:off x="1888155" y="2451590"/>
                <a:ext cx="2113800" cy="525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Christos Georgitsis</a:t>
                </a:r>
                <a:endParaRPr b="1">
                  <a:solidFill>
                    <a:srgbClr val="FFFFFF"/>
                  </a:solidFill>
                  <a:latin typeface="Exo 2"/>
                  <a:ea typeface="Exo 2"/>
                  <a:cs typeface="Exo 2"/>
                  <a:sym typeface="Exo 2"/>
                </a:endParaRPr>
              </a:p>
            </p:txBody>
          </p:sp>
        </p:grpSp>
        <p:sp>
          <p:nvSpPr>
            <p:cNvPr id="164" name="Google Shape;164;p26"/>
            <p:cNvSpPr txBox="1"/>
            <p:nvPr/>
          </p:nvSpPr>
          <p:spPr>
            <a:xfrm>
              <a:off x="7715598" y="3834866"/>
              <a:ext cx="1824300" cy="3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en" sz="1200">
                  <a:solidFill>
                    <a:srgbClr val="FFFFFF"/>
                  </a:solidFill>
                  <a:latin typeface="Exo 2"/>
                  <a:ea typeface="Exo 2"/>
                  <a:cs typeface="Exo 2"/>
                  <a:sym typeface="Exo 2"/>
                </a:rPr>
                <a:t>cgeorgit</a:t>
              </a:r>
              <a:r>
                <a:rPr lang="en" sz="1200">
                  <a:solidFill>
                    <a:srgbClr val="FFFFFF"/>
                  </a:solidFill>
                  <a:latin typeface="Exo 2"/>
                  <a:ea typeface="Exo 2"/>
                  <a:cs typeface="Exo 2"/>
                  <a:sym typeface="Exo 2"/>
                </a:rPr>
                <a:t>@csd.auth.gr</a:t>
              </a:r>
              <a:endParaRPr sz="1200">
                <a:solidFill>
                  <a:srgbClr val="FFFFFF"/>
                </a:solidFill>
                <a:latin typeface="Exo 2"/>
                <a:ea typeface="Exo 2"/>
                <a:cs typeface="Exo 2"/>
                <a:sym typeface="Exo 2"/>
              </a:endParaRPr>
            </a:p>
            <a:p>
              <a:pPr indent="0" lvl="0" marL="0" rtl="0" algn="ctr">
                <a:spcBef>
                  <a:spcPts val="0"/>
                </a:spcBef>
                <a:spcAft>
                  <a:spcPts val="0"/>
                </a:spcAft>
                <a:buNone/>
              </a:pPr>
              <a:r>
                <a:t/>
              </a:r>
              <a:endParaRPr sz="1200">
                <a:solidFill>
                  <a:srgbClr val="FFFFFF"/>
                </a:solidFill>
                <a:latin typeface="Exo 2"/>
                <a:ea typeface="Exo 2"/>
                <a:cs typeface="Exo 2"/>
                <a:sym typeface="Exo 2"/>
              </a:endParaRPr>
            </a:p>
          </p:txBody>
        </p:sp>
      </p:grpSp>
      <p:grpSp>
        <p:nvGrpSpPr>
          <p:cNvPr id="165" name="Google Shape;165;p26"/>
          <p:cNvGrpSpPr/>
          <p:nvPr/>
        </p:nvGrpSpPr>
        <p:grpSpPr>
          <a:xfrm>
            <a:off x="6845511" y="3592465"/>
            <a:ext cx="2082168" cy="902779"/>
            <a:chOff x="11035024" y="3600456"/>
            <a:chExt cx="1894602" cy="902779"/>
          </a:xfrm>
        </p:grpSpPr>
        <p:grpSp>
          <p:nvGrpSpPr>
            <p:cNvPr id="166" name="Google Shape;166;p26"/>
            <p:cNvGrpSpPr/>
            <p:nvPr/>
          </p:nvGrpSpPr>
          <p:grpSpPr>
            <a:xfrm>
              <a:off x="11035024" y="3600456"/>
              <a:ext cx="1894602" cy="902779"/>
              <a:chOff x="5630853" y="2560754"/>
              <a:chExt cx="2113804" cy="1603800"/>
            </a:xfrm>
          </p:grpSpPr>
          <p:sp>
            <p:nvSpPr>
              <p:cNvPr id="167" name="Google Shape;167;p26"/>
              <p:cNvSpPr/>
              <p:nvPr/>
            </p:nvSpPr>
            <p:spPr>
              <a:xfrm>
                <a:off x="5630853" y="2560754"/>
                <a:ext cx="2113800" cy="16038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630857" y="2815331"/>
                <a:ext cx="2113800" cy="525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Georgios Dialektakis</a:t>
                </a:r>
                <a:endParaRPr b="1">
                  <a:solidFill>
                    <a:srgbClr val="FFFFFF"/>
                  </a:solidFill>
                  <a:latin typeface="Exo 2"/>
                  <a:ea typeface="Exo 2"/>
                  <a:cs typeface="Exo 2"/>
                  <a:sym typeface="Exo 2"/>
                </a:endParaRPr>
              </a:p>
            </p:txBody>
          </p:sp>
        </p:grpSp>
        <p:sp>
          <p:nvSpPr>
            <p:cNvPr id="169" name="Google Shape;169;p26"/>
            <p:cNvSpPr txBox="1"/>
            <p:nvPr/>
          </p:nvSpPr>
          <p:spPr>
            <a:xfrm>
              <a:off x="11070171" y="4039616"/>
              <a:ext cx="1824300" cy="3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Exo 2"/>
                  <a:ea typeface="Exo 2"/>
                  <a:cs typeface="Exo 2"/>
                  <a:sym typeface="Exo 2"/>
                </a:rPr>
                <a:t>gdialekt</a:t>
              </a:r>
              <a:r>
                <a:rPr lang="en" sz="1200">
                  <a:solidFill>
                    <a:srgbClr val="FFFFFF"/>
                  </a:solidFill>
                  <a:latin typeface="Exo 2"/>
                  <a:ea typeface="Exo 2"/>
                  <a:cs typeface="Exo 2"/>
                  <a:sym typeface="Exo 2"/>
                </a:rPr>
                <a:t>@csd.auth.gr</a:t>
              </a:r>
              <a:endParaRPr sz="1200">
                <a:solidFill>
                  <a:srgbClr val="FFFFFF"/>
                </a:solidFill>
                <a:latin typeface="Exo 2"/>
                <a:ea typeface="Exo 2"/>
                <a:cs typeface="Exo 2"/>
                <a:sym typeface="Exo 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idx="2" type="ctrTitle"/>
          </p:nvPr>
        </p:nvSpPr>
        <p:spPr>
          <a:xfrm>
            <a:off x="1835700" y="802750"/>
            <a:ext cx="4944300" cy="55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Example</a:t>
            </a:r>
            <a:endParaRPr sz="2300"/>
          </a:p>
        </p:txBody>
      </p:sp>
      <p:sp>
        <p:nvSpPr>
          <p:cNvPr id="340" name="Google Shape;340;p35"/>
          <p:cNvSpPr txBox="1"/>
          <p:nvPr/>
        </p:nvSpPr>
        <p:spPr>
          <a:xfrm>
            <a:off x="8615975" y="4882650"/>
            <a:ext cx="5280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5/18</a:t>
            </a:r>
            <a:endParaRPr sz="1200">
              <a:latin typeface="Exo 2 Regular"/>
              <a:ea typeface="Exo 2 Regular"/>
              <a:cs typeface="Exo 2 Regular"/>
              <a:sym typeface="Exo 2 Regular"/>
            </a:endParaRPr>
          </a:p>
        </p:txBody>
      </p:sp>
      <p:grpSp>
        <p:nvGrpSpPr>
          <p:cNvPr id="341" name="Google Shape;341;p35"/>
          <p:cNvGrpSpPr/>
          <p:nvPr/>
        </p:nvGrpSpPr>
        <p:grpSpPr>
          <a:xfrm>
            <a:off x="2630904" y="82338"/>
            <a:ext cx="3447006" cy="600575"/>
            <a:chOff x="2370329" y="74213"/>
            <a:chExt cx="3447006" cy="600575"/>
          </a:xfrm>
        </p:grpSpPr>
        <p:sp>
          <p:nvSpPr>
            <p:cNvPr id="342" name="Google Shape;342;p35"/>
            <p:cNvSpPr/>
            <p:nvPr/>
          </p:nvSpPr>
          <p:spPr>
            <a:xfrm>
              <a:off x="2370704" y="83763"/>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txBox="1"/>
            <p:nvPr/>
          </p:nvSpPr>
          <p:spPr>
            <a:xfrm>
              <a:off x="2370329" y="742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01</a:t>
              </a:r>
              <a:endParaRPr sz="2200">
                <a:solidFill>
                  <a:schemeClr val="dk1"/>
                </a:solidFill>
                <a:latin typeface="Exo 2 Regular"/>
                <a:ea typeface="Exo 2 Regular"/>
                <a:cs typeface="Exo 2 Regular"/>
                <a:sym typeface="Exo 2 Regular"/>
              </a:endParaRPr>
            </a:p>
          </p:txBody>
        </p:sp>
        <p:cxnSp>
          <p:nvCxnSpPr>
            <p:cNvPr id="344" name="Google Shape;344;p35"/>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345" name="Google Shape;345;p35"/>
            <p:cNvSpPr/>
            <p:nvPr/>
          </p:nvSpPr>
          <p:spPr>
            <a:xfrm>
              <a:off x="3326965" y="74219"/>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txBox="1"/>
            <p:nvPr/>
          </p:nvSpPr>
          <p:spPr>
            <a:xfrm>
              <a:off x="3326788" y="83787"/>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xo 2 Regular"/>
                  <a:ea typeface="Exo 2 Regular"/>
                  <a:cs typeface="Exo 2 Regular"/>
                  <a:sym typeface="Exo 2 Regular"/>
                </a:rPr>
                <a:t>02</a:t>
              </a:r>
              <a:endParaRPr sz="2200">
                <a:solidFill>
                  <a:schemeClr val="lt1"/>
                </a:solidFill>
                <a:latin typeface="Exo 2 Regular"/>
                <a:ea typeface="Exo 2 Regular"/>
                <a:cs typeface="Exo 2 Regular"/>
                <a:sym typeface="Exo 2 Regular"/>
              </a:endParaRPr>
            </a:p>
          </p:txBody>
        </p:sp>
        <p:cxnSp>
          <p:nvCxnSpPr>
            <p:cNvPr id="347" name="Google Shape;347;p35"/>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348" name="Google Shape;348;p35"/>
            <p:cNvSpPr/>
            <p:nvPr/>
          </p:nvSpPr>
          <p:spPr>
            <a:xfrm>
              <a:off x="4283250" y="76104"/>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txBox="1"/>
            <p:nvPr/>
          </p:nvSpPr>
          <p:spPr>
            <a:xfrm>
              <a:off x="4283250" y="76104"/>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03</a:t>
              </a:r>
              <a:endParaRPr sz="2200">
                <a:solidFill>
                  <a:schemeClr val="dk1"/>
                </a:solidFill>
                <a:latin typeface="Exo 2 Regular"/>
                <a:ea typeface="Exo 2 Regular"/>
                <a:cs typeface="Exo 2 Regular"/>
                <a:sym typeface="Exo 2 Regular"/>
              </a:endParaRPr>
            </a:p>
          </p:txBody>
        </p:sp>
        <p:cxnSp>
          <p:nvCxnSpPr>
            <p:cNvPr id="350" name="Google Shape;350;p35"/>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351" name="Google Shape;351;p35"/>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sp>
        <p:nvSpPr>
          <p:cNvPr id="353" name="Google Shape;353;p35"/>
          <p:cNvSpPr/>
          <p:nvPr/>
        </p:nvSpPr>
        <p:spPr>
          <a:xfrm>
            <a:off x="4278025" y="2358700"/>
            <a:ext cx="386249" cy="332303"/>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35"/>
          <p:cNvPicPr preferRelativeResize="0"/>
          <p:nvPr/>
        </p:nvPicPr>
        <p:blipFill>
          <a:blip r:embed="rId3">
            <a:alphaModFix/>
          </a:blip>
          <a:stretch>
            <a:fillRect/>
          </a:stretch>
        </p:blipFill>
        <p:spPr>
          <a:xfrm>
            <a:off x="1304651" y="1361050"/>
            <a:ext cx="2542850" cy="2327600"/>
          </a:xfrm>
          <a:prstGeom prst="rect">
            <a:avLst/>
          </a:prstGeom>
          <a:noFill/>
          <a:ln>
            <a:noFill/>
          </a:ln>
        </p:spPr>
      </p:pic>
      <p:pic>
        <p:nvPicPr>
          <p:cNvPr id="355" name="Google Shape;355;p35"/>
          <p:cNvPicPr preferRelativeResize="0"/>
          <p:nvPr/>
        </p:nvPicPr>
        <p:blipFill>
          <a:blip r:embed="rId4">
            <a:alphaModFix/>
          </a:blip>
          <a:stretch>
            <a:fillRect/>
          </a:stretch>
        </p:blipFill>
        <p:spPr>
          <a:xfrm>
            <a:off x="5178700" y="1361050"/>
            <a:ext cx="2363175" cy="2327600"/>
          </a:xfrm>
          <a:prstGeom prst="rect">
            <a:avLst/>
          </a:prstGeom>
          <a:noFill/>
          <a:ln>
            <a:noFill/>
          </a:ln>
        </p:spPr>
      </p:pic>
      <p:sp>
        <p:nvSpPr>
          <p:cNvPr id="356" name="Google Shape;356;p35"/>
          <p:cNvSpPr txBox="1"/>
          <p:nvPr/>
        </p:nvSpPr>
        <p:spPr>
          <a:xfrm>
            <a:off x="151000" y="3735963"/>
            <a:ext cx="175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6"/>
                </a:solidFill>
              </a:rPr>
              <a:t>S = {p1, p3, p8}</a:t>
            </a:r>
            <a:endParaRPr sz="1500">
              <a:latin typeface="Roboto Condensed Light"/>
              <a:ea typeface="Roboto Condensed Light"/>
              <a:cs typeface="Roboto Condensed Light"/>
              <a:sym typeface="Roboto Condensed Light"/>
            </a:endParaRPr>
          </a:p>
        </p:txBody>
      </p:sp>
      <p:sp>
        <p:nvSpPr>
          <p:cNvPr id="357" name="Google Shape;357;p35"/>
          <p:cNvSpPr txBox="1"/>
          <p:nvPr/>
        </p:nvSpPr>
        <p:spPr>
          <a:xfrm>
            <a:off x="151000" y="4105275"/>
            <a:ext cx="273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accent6"/>
              </a:buClr>
              <a:buSzPts val="1100"/>
              <a:buFont typeface="Arial"/>
              <a:buNone/>
            </a:pPr>
            <a:r>
              <a:rPr lang="en" sz="1200">
                <a:solidFill>
                  <a:schemeClr val="accent6"/>
                </a:solidFill>
              </a:rPr>
              <a:t>Sorted list = </a:t>
            </a:r>
            <a:r>
              <a:rPr lang="en" sz="1200">
                <a:solidFill>
                  <a:schemeClr val="accent6"/>
                </a:solidFill>
              </a:rPr>
              <a:t>{&lt;p3,6&gt;, &lt;p1,1&gt;, &lt;p8,0&gt;}</a:t>
            </a:r>
            <a:endParaRPr sz="1200">
              <a:latin typeface="Roboto Condensed Light"/>
              <a:ea typeface="Roboto Condensed Light"/>
              <a:cs typeface="Roboto Condensed Light"/>
              <a:sym typeface="Roboto Condensed Light"/>
            </a:endParaRPr>
          </a:p>
        </p:txBody>
      </p:sp>
      <p:sp>
        <p:nvSpPr>
          <p:cNvPr id="358" name="Google Shape;358;p35"/>
          <p:cNvSpPr txBox="1"/>
          <p:nvPr/>
        </p:nvSpPr>
        <p:spPr>
          <a:xfrm>
            <a:off x="3255950" y="4105275"/>
            <a:ext cx="1462800" cy="585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accent6"/>
              </a:buClr>
              <a:buSzPts val="1100"/>
              <a:buFont typeface="Arial"/>
              <a:buNone/>
            </a:pPr>
            <a:r>
              <a:rPr lang="en" sz="1200">
                <a:solidFill>
                  <a:schemeClr val="accent6"/>
                </a:solidFill>
              </a:rPr>
              <a:t>{ &lt;p1,1&gt;, &lt;p8,0&gt;}</a:t>
            </a:r>
            <a:endParaRPr sz="1200">
              <a:solidFill>
                <a:schemeClr val="accent6"/>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59" name="Google Shape;359;p35"/>
          <p:cNvSpPr/>
          <p:nvPr/>
        </p:nvSpPr>
        <p:spPr>
          <a:xfrm>
            <a:off x="2925025" y="4196970"/>
            <a:ext cx="293802" cy="185924"/>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txBox="1"/>
          <p:nvPr/>
        </p:nvSpPr>
        <p:spPr>
          <a:xfrm>
            <a:off x="1099025" y="4528650"/>
            <a:ext cx="295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accent6"/>
              </a:buClr>
              <a:buSzPts val="1100"/>
              <a:buFont typeface="Arial"/>
              <a:buNone/>
            </a:pPr>
            <a:r>
              <a:rPr lang="en" sz="1100">
                <a:solidFill>
                  <a:schemeClr val="accent6"/>
                </a:solidFill>
              </a:rPr>
              <a:t> {&lt;p9,3 &gt;, &lt;p6,2&gt;, &lt;p1,1&gt;, &lt;p8,0&gt;}</a:t>
            </a:r>
            <a:endParaRPr>
              <a:latin typeface="Roboto Condensed Light"/>
              <a:ea typeface="Roboto Condensed Light"/>
              <a:cs typeface="Roboto Condensed Light"/>
              <a:sym typeface="Roboto Condensed Light"/>
            </a:endParaRPr>
          </a:p>
        </p:txBody>
      </p:sp>
      <p:sp>
        <p:nvSpPr>
          <p:cNvPr id="361" name="Google Shape;361;p35"/>
          <p:cNvSpPr txBox="1"/>
          <p:nvPr/>
        </p:nvSpPr>
        <p:spPr>
          <a:xfrm>
            <a:off x="5178700" y="4105295"/>
            <a:ext cx="273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accent6"/>
              </a:buClr>
              <a:buSzPts val="1100"/>
              <a:buFont typeface="Arial"/>
              <a:buNone/>
            </a:pPr>
            <a:r>
              <a:rPr lang="en" sz="1200">
                <a:solidFill>
                  <a:schemeClr val="accent6"/>
                </a:solidFill>
              </a:rPr>
              <a:t>{&lt;p6,2&gt;, &lt;p1,1&gt;, &lt;p4,1&gt;, &lt;p8,0&gt;}</a:t>
            </a:r>
            <a:endParaRPr sz="1200">
              <a:latin typeface="Roboto Condensed Light"/>
              <a:ea typeface="Roboto Condensed Light"/>
              <a:cs typeface="Roboto Condensed Light"/>
              <a:sym typeface="Roboto Condensed Light"/>
            </a:endParaRPr>
          </a:p>
        </p:txBody>
      </p:sp>
      <p:sp>
        <p:nvSpPr>
          <p:cNvPr id="362" name="Google Shape;362;p35"/>
          <p:cNvSpPr/>
          <p:nvPr/>
        </p:nvSpPr>
        <p:spPr>
          <a:xfrm>
            <a:off x="755750" y="4612682"/>
            <a:ext cx="293802" cy="185924"/>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nvSpPr>
        <p:spPr>
          <a:xfrm>
            <a:off x="8615975" y="4882650"/>
            <a:ext cx="5280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4/18</a:t>
            </a:r>
            <a:endParaRPr sz="1200">
              <a:latin typeface="Exo 2 Regular"/>
              <a:ea typeface="Exo 2 Regular"/>
              <a:cs typeface="Exo 2 Regular"/>
              <a:sym typeface="Exo 2 Regular"/>
            </a:endParaRPr>
          </a:p>
        </p:txBody>
      </p:sp>
      <p:grpSp>
        <p:nvGrpSpPr>
          <p:cNvPr id="368" name="Google Shape;368;p36"/>
          <p:cNvGrpSpPr/>
          <p:nvPr/>
        </p:nvGrpSpPr>
        <p:grpSpPr>
          <a:xfrm>
            <a:off x="2630904" y="82338"/>
            <a:ext cx="3447006" cy="600575"/>
            <a:chOff x="2370329" y="74213"/>
            <a:chExt cx="3447006" cy="600575"/>
          </a:xfrm>
        </p:grpSpPr>
        <p:sp>
          <p:nvSpPr>
            <p:cNvPr id="369" name="Google Shape;369;p36"/>
            <p:cNvSpPr/>
            <p:nvPr/>
          </p:nvSpPr>
          <p:spPr>
            <a:xfrm>
              <a:off x="2370704" y="83763"/>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txBox="1"/>
            <p:nvPr/>
          </p:nvSpPr>
          <p:spPr>
            <a:xfrm>
              <a:off x="2370329" y="742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01</a:t>
              </a:r>
              <a:endParaRPr sz="2200">
                <a:solidFill>
                  <a:schemeClr val="dk1"/>
                </a:solidFill>
                <a:latin typeface="Exo 2 Regular"/>
                <a:ea typeface="Exo 2 Regular"/>
                <a:cs typeface="Exo 2 Regular"/>
                <a:sym typeface="Exo 2 Regular"/>
              </a:endParaRPr>
            </a:p>
          </p:txBody>
        </p:sp>
        <p:cxnSp>
          <p:nvCxnSpPr>
            <p:cNvPr id="371" name="Google Shape;371;p36"/>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372" name="Google Shape;372;p36"/>
            <p:cNvSpPr/>
            <p:nvPr/>
          </p:nvSpPr>
          <p:spPr>
            <a:xfrm>
              <a:off x="3326965" y="74219"/>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txBox="1"/>
            <p:nvPr/>
          </p:nvSpPr>
          <p:spPr>
            <a:xfrm>
              <a:off x="3326788" y="83787"/>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xo 2 Regular"/>
                  <a:ea typeface="Exo 2 Regular"/>
                  <a:cs typeface="Exo 2 Regular"/>
                  <a:sym typeface="Exo 2 Regular"/>
                </a:rPr>
                <a:t>02</a:t>
              </a:r>
              <a:endParaRPr sz="2200">
                <a:solidFill>
                  <a:schemeClr val="lt1"/>
                </a:solidFill>
                <a:latin typeface="Exo 2 Regular"/>
                <a:ea typeface="Exo 2 Regular"/>
                <a:cs typeface="Exo 2 Regular"/>
                <a:sym typeface="Exo 2 Regular"/>
              </a:endParaRPr>
            </a:p>
          </p:txBody>
        </p:sp>
        <p:cxnSp>
          <p:nvCxnSpPr>
            <p:cNvPr id="374" name="Google Shape;374;p36"/>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375" name="Google Shape;375;p36"/>
            <p:cNvSpPr/>
            <p:nvPr/>
          </p:nvSpPr>
          <p:spPr>
            <a:xfrm>
              <a:off x="4283250" y="76104"/>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txBox="1"/>
            <p:nvPr/>
          </p:nvSpPr>
          <p:spPr>
            <a:xfrm>
              <a:off x="4283250" y="76104"/>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03</a:t>
              </a:r>
              <a:endParaRPr sz="2200">
                <a:solidFill>
                  <a:schemeClr val="dk1"/>
                </a:solidFill>
                <a:latin typeface="Exo 2 Regular"/>
                <a:ea typeface="Exo 2 Regular"/>
                <a:cs typeface="Exo 2 Regular"/>
                <a:sym typeface="Exo 2 Regular"/>
              </a:endParaRPr>
            </a:p>
          </p:txBody>
        </p:sp>
        <p:cxnSp>
          <p:nvCxnSpPr>
            <p:cNvPr id="377" name="Google Shape;377;p36"/>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378" name="Google Shape;378;p36"/>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sp>
        <p:nvSpPr>
          <p:cNvPr id="380" name="Google Shape;380;p36"/>
          <p:cNvSpPr txBox="1"/>
          <p:nvPr>
            <p:ph idx="4294967295" type="ctrTitle"/>
          </p:nvPr>
        </p:nvSpPr>
        <p:spPr>
          <a:xfrm>
            <a:off x="1835700" y="849400"/>
            <a:ext cx="4944300" cy="55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Skyline </a:t>
            </a:r>
            <a:r>
              <a:rPr lang="en" sz="2300"/>
              <a:t>Top-k Dominating Query</a:t>
            </a:r>
            <a:endParaRPr sz="2300"/>
          </a:p>
        </p:txBody>
      </p:sp>
      <p:sp>
        <p:nvSpPr>
          <p:cNvPr id="381" name="Google Shape;381;p36"/>
          <p:cNvSpPr/>
          <p:nvPr/>
        </p:nvSpPr>
        <p:spPr>
          <a:xfrm>
            <a:off x="794550" y="1863913"/>
            <a:ext cx="3031800" cy="8370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Find the skyline of the input dataset.</a:t>
            </a:r>
            <a:endParaRPr sz="1300">
              <a:latin typeface="Roboto"/>
              <a:ea typeface="Roboto"/>
              <a:cs typeface="Roboto"/>
              <a:sym typeface="Roboto"/>
            </a:endParaRPr>
          </a:p>
        </p:txBody>
      </p:sp>
      <p:sp>
        <p:nvSpPr>
          <p:cNvPr id="382" name="Google Shape;382;p36"/>
          <p:cNvSpPr/>
          <p:nvPr/>
        </p:nvSpPr>
        <p:spPr>
          <a:xfrm rot="5400000">
            <a:off x="2069762" y="2813000"/>
            <a:ext cx="278622" cy="332303"/>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p:nvPr/>
        </p:nvSpPr>
        <p:spPr>
          <a:xfrm>
            <a:off x="794550" y="3257400"/>
            <a:ext cx="3031800" cy="8370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Compute the dominance score for each skyline point and store it in an array of type </a:t>
            </a:r>
            <a:r>
              <a:rPr i="1" lang="en" sz="1200">
                <a:solidFill>
                  <a:schemeClr val="lt1"/>
                </a:solidFill>
                <a:latin typeface="Roboto"/>
                <a:ea typeface="Roboto"/>
                <a:cs typeface="Roboto"/>
                <a:sym typeface="Roboto"/>
              </a:rPr>
              <a:t>(point, score)</a:t>
            </a:r>
            <a:endParaRPr i="1" sz="1200">
              <a:solidFill>
                <a:schemeClr val="lt1"/>
              </a:solidFill>
              <a:latin typeface="Roboto"/>
              <a:ea typeface="Roboto"/>
              <a:cs typeface="Roboto"/>
              <a:sym typeface="Roboto"/>
            </a:endParaRPr>
          </a:p>
        </p:txBody>
      </p:sp>
      <p:sp>
        <p:nvSpPr>
          <p:cNvPr id="384" name="Google Shape;384;p36"/>
          <p:cNvSpPr/>
          <p:nvPr/>
        </p:nvSpPr>
        <p:spPr>
          <a:xfrm>
            <a:off x="4644050" y="1863925"/>
            <a:ext cx="3031800" cy="8370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chemeClr val="lt1"/>
              </a:solidFill>
              <a:latin typeface="Roboto"/>
              <a:ea typeface="Roboto"/>
              <a:cs typeface="Roboto"/>
              <a:sym typeface="Roboto"/>
            </a:endParaRPr>
          </a:p>
          <a:p>
            <a:pPr indent="0" lvl="0" marL="0" rtl="0" algn="l">
              <a:spcBef>
                <a:spcPts val="0"/>
              </a:spcBef>
              <a:spcAft>
                <a:spcPts val="0"/>
              </a:spcAft>
              <a:buNone/>
            </a:pPr>
            <a:r>
              <a:rPr lang="en" sz="1200">
                <a:solidFill>
                  <a:schemeClr val="lt1"/>
                </a:solidFill>
                <a:latin typeface="Roboto"/>
                <a:ea typeface="Roboto"/>
                <a:cs typeface="Roboto"/>
                <a:sym typeface="Roboto"/>
              </a:rPr>
              <a:t>Sort the array in descending order by the dominance score of the points.</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85" name="Google Shape;385;p36"/>
          <p:cNvSpPr/>
          <p:nvPr/>
        </p:nvSpPr>
        <p:spPr>
          <a:xfrm rot="-2700000">
            <a:off x="3896874" y="3054902"/>
            <a:ext cx="320223" cy="332293"/>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4644050" y="3257400"/>
            <a:ext cx="3031800" cy="8370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chemeClr val="lt1"/>
              </a:solidFill>
              <a:latin typeface="Exo 2"/>
              <a:ea typeface="Exo 2"/>
              <a:cs typeface="Exo 2"/>
              <a:sym typeface="Exo 2"/>
            </a:endParaRPr>
          </a:p>
          <a:p>
            <a:pPr indent="0" lvl="0" marL="0" rtl="0" algn="l">
              <a:spcBef>
                <a:spcPts val="0"/>
              </a:spcBef>
              <a:spcAft>
                <a:spcPts val="0"/>
              </a:spcAft>
              <a:buNone/>
            </a:pPr>
            <a:r>
              <a:rPr lang="en" sz="1200">
                <a:solidFill>
                  <a:schemeClr val="lt1"/>
                </a:solidFill>
                <a:latin typeface="Roboto"/>
                <a:ea typeface="Roboto"/>
                <a:cs typeface="Roboto"/>
                <a:sym typeface="Roboto"/>
              </a:rPr>
              <a:t>Take the first </a:t>
            </a:r>
            <a:r>
              <a:rPr i="1" lang="en" sz="1200">
                <a:solidFill>
                  <a:schemeClr val="lt1"/>
                </a:solidFill>
                <a:latin typeface="Roboto"/>
                <a:ea typeface="Roboto"/>
                <a:cs typeface="Roboto"/>
                <a:sym typeface="Roboto"/>
              </a:rPr>
              <a:t>k </a:t>
            </a:r>
            <a:r>
              <a:rPr lang="en" sz="1200">
                <a:solidFill>
                  <a:schemeClr val="lt1"/>
                </a:solidFill>
                <a:latin typeface="Roboto"/>
                <a:ea typeface="Roboto"/>
                <a:cs typeface="Roboto"/>
                <a:sym typeface="Roboto"/>
              </a:rPr>
              <a:t>elements of the array.</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a:p>
        </p:txBody>
      </p:sp>
      <p:sp>
        <p:nvSpPr>
          <p:cNvPr id="387" name="Google Shape;387;p36"/>
          <p:cNvSpPr/>
          <p:nvPr/>
        </p:nvSpPr>
        <p:spPr>
          <a:xfrm rot="5400000">
            <a:off x="6020638" y="2813000"/>
            <a:ext cx="278622" cy="332303"/>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7"/>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Experiments</a:t>
            </a:r>
            <a:endParaRPr/>
          </a:p>
        </p:txBody>
      </p:sp>
      <p:sp>
        <p:nvSpPr>
          <p:cNvPr id="393" name="Google Shape;393;p37"/>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94" name="Google Shape;394;p37"/>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8"/>
          <p:cNvSpPr txBox="1"/>
          <p:nvPr>
            <p:ph type="ctrTitle"/>
          </p:nvPr>
        </p:nvSpPr>
        <p:spPr>
          <a:xfrm>
            <a:off x="3813450" y="777075"/>
            <a:ext cx="1517100" cy="50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Datasets</a:t>
            </a:r>
            <a:endParaRPr sz="2300"/>
          </a:p>
        </p:txBody>
      </p:sp>
      <p:cxnSp>
        <p:nvCxnSpPr>
          <p:cNvPr id="400" name="Google Shape;400;p38"/>
          <p:cNvCxnSpPr/>
          <p:nvPr/>
        </p:nvCxnSpPr>
        <p:spPr>
          <a:xfrm>
            <a:off x="4569600" y="1453800"/>
            <a:ext cx="4574400" cy="0"/>
          </a:xfrm>
          <a:prstGeom prst="straightConnector1">
            <a:avLst/>
          </a:prstGeom>
          <a:noFill/>
          <a:ln cap="flat" cmpd="sng" w="9525">
            <a:solidFill>
              <a:schemeClr val="dk1"/>
            </a:solidFill>
            <a:prstDash val="solid"/>
            <a:round/>
            <a:headEnd len="med" w="med" type="none"/>
            <a:tailEnd len="med" w="med" type="none"/>
          </a:ln>
        </p:spPr>
      </p:cxnSp>
      <p:sp>
        <p:nvSpPr>
          <p:cNvPr id="401" name="Google Shape;401;p38"/>
          <p:cNvSpPr txBox="1"/>
          <p:nvPr/>
        </p:nvSpPr>
        <p:spPr>
          <a:xfrm>
            <a:off x="8615975" y="4882650"/>
            <a:ext cx="5280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6</a:t>
            </a:r>
            <a:r>
              <a:rPr lang="en" sz="1200">
                <a:latin typeface="Exo 2 Regular"/>
                <a:ea typeface="Exo 2 Regular"/>
                <a:cs typeface="Exo 2 Regular"/>
                <a:sym typeface="Exo 2 Regular"/>
              </a:rPr>
              <a:t>/18</a:t>
            </a:r>
            <a:endParaRPr sz="1200">
              <a:latin typeface="Exo 2 Regular"/>
              <a:ea typeface="Exo 2 Regular"/>
              <a:cs typeface="Exo 2 Regular"/>
              <a:sym typeface="Exo 2 Regular"/>
            </a:endParaRPr>
          </a:p>
        </p:txBody>
      </p:sp>
      <p:grpSp>
        <p:nvGrpSpPr>
          <p:cNvPr id="402" name="Google Shape;402;p38"/>
          <p:cNvGrpSpPr/>
          <p:nvPr/>
        </p:nvGrpSpPr>
        <p:grpSpPr>
          <a:xfrm>
            <a:off x="2848504" y="72263"/>
            <a:ext cx="3447006" cy="602525"/>
            <a:chOff x="2370329" y="74213"/>
            <a:chExt cx="3447006" cy="602525"/>
          </a:xfrm>
        </p:grpSpPr>
        <p:sp>
          <p:nvSpPr>
            <p:cNvPr id="403" name="Google Shape;403;p38"/>
            <p:cNvSpPr/>
            <p:nvPr/>
          </p:nvSpPr>
          <p:spPr>
            <a:xfrm>
              <a:off x="2370704" y="83763"/>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txBox="1"/>
            <p:nvPr/>
          </p:nvSpPr>
          <p:spPr>
            <a:xfrm>
              <a:off x="2370329" y="742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01</a:t>
              </a:r>
              <a:endParaRPr sz="2200">
                <a:solidFill>
                  <a:schemeClr val="dk1"/>
                </a:solidFill>
                <a:latin typeface="Exo 2 Regular"/>
                <a:ea typeface="Exo 2 Regular"/>
                <a:cs typeface="Exo 2 Regular"/>
                <a:sym typeface="Exo 2 Regular"/>
              </a:endParaRPr>
            </a:p>
          </p:txBody>
        </p:sp>
        <p:cxnSp>
          <p:nvCxnSpPr>
            <p:cNvPr id="405" name="Google Shape;405;p38"/>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406" name="Google Shape;406;p38"/>
            <p:cNvSpPr/>
            <p:nvPr/>
          </p:nvSpPr>
          <p:spPr>
            <a:xfrm>
              <a:off x="3326965" y="74219"/>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txBox="1"/>
            <p:nvPr/>
          </p:nvSpPr>
          <p:spPr>
            <a:xfrm>
              <a:off x="3326788" y="85737"/>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02</a:t>
              </a:r>
              <a:endParaRPr sz="2200">
                <a:solidFill>
                  <a:schemeClr val="dk1"/>
                </a:solidFill>
                <a:latin typeface="Exo 2 Regular"/>
                <a:ea typeface="Exo 2 Regular"/>
                <a:cs typeface="Exo 2 Regular"/>
                <a:sym typeface="Exo 2 Regular"/>
              </a:endParaRPr>
            </a:p>
          </p:txBody>
        </p:sp>
        <p:cxnSp>
          <p:nvCxnSpPr>
            <p:cNvPr id="408" name="Google Shape;408;p38"/>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409" name="Google Shape;409;p38"/>
            <p:cNvSpPr/>
            <p:nvPr/>
          </p:nvSpPr>
          <p:spPr>
            <a:xfrm>
              <a:off x="4283250" y="76104"/>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txBox="1"/>
            <p:nvPr/>
          </p:nvSpPr>
          <p:spPr>
            <a:xfrm>
              <a:off x="4283262" y="74229"/>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xo 2 Regular"/>
                  <a:ea typeface="Exo 2 Regular"/>
                  <a:cs typeface="Exo 2 Regular"/>
                  <a:sym typeface="Exo 2 Regular"/>
                </a:rPr>
                <a:t>03</a:t>
              </a:r>
              <a:endParaRPr sz="2200">
                <a:solidFill>
                  <a:schemeClr val="lt1"/>
                </a:solidFill>
                <a:latin typeface="Exo 2 Regular"/>
                <a:ea typeface="Exo 2 Regular"/>
                <a:cs typeface="Exo 2 Regular"/>
                <a:sym typeface="Exo 2 Regular"/>
              </a:endParaRPr>
            </a:p>
          </p:txBody>
        </p:sp>
        <p:cxnSp>
          <p:nvCxnSpPr>
            <p:cNvPr id="411" name="Google Shape;411;p38"/>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412" name="Google Shape;412;p38"/>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cxnSp>
        <p:nvCxnSpPr>
          <p:cNvPr id="414" name="Google Shape;414;p38"/>
          <p:cNvCxnSpPr/>
          <p:nvPr/>
        </p:nvCxnSpPr>
        <p:spPr>
          <a:xfrm>
            <a:off x="0" y="4515225"/>
            <a:ext cx="4574400" cy="0"/>
          </a:xfrm>
          <a:prstGeom prst="straightConnector1">
            <a:avLst/>
          </a:prstGeom>
          <a:noFill/>
          <a:ln cap="flat" cmpd="sng" w="9525">
            <a:solidFill>
              <a:schemeClr val="dk1"/>
            </a:solidFill>
            <a:prstDash val="solid"/>
            <a:round/>
            <a:headEnd len="med" w="med" type="none"/>
            <a:tailEnd len="med" w="med" type="none"/>
          </a:ln>
        </p:spPr>
      </p:cxnSp>
      <p:pic>
        <p:nvPicPr>
          <p:cNvPr id="415" name="Google Shape;415;p38"/>
          <p:cNvPicPr preferRelativeResize="0"/>
          <p:nvPr/>
        </p:nvPicPr>
        <p:blipFill>
          <a:blip r:embed="rId3">
            <a:alphaModFix/>
          </a:blip>
          <a:stretch>
            <a:fillRect/>
          </a:stretch>
        </p:blipFill>
        <p:spPr>
          <a:xfrm>
            <a:off x="95450" y="1859138"/>
            <a:ext cx="8839201" cy="1692688"/>
          </a:xfrm>
          <a:prstGeom prst="rect">
            <a:avLst/>
          </a:prstGeom>
          <a:noFill/>
          <a:ln>
            <a:noFill/>
          </a:ln>
        </p:spPr>
      </p:pic>
      <p:sp>
        <p:nvSpPr>
          <p:cNvPr id="416" name="Google Shape;416;p38"/>
          <p:cNvSpPr txBox="1"/>
          <p:nvPr/>
        </p:nvSpPr>
        <p:spPr>
          <a:xfrm>
            <a:off x="5164175" y="3768125"/>
            <a:ext cx="3979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Observe anticorrelated has high variance.</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cxnSp>
        <p:nvCxnSpPr>
          <p:cNvPr id="421" name="Google Shape;421;p39"/>
          <p:cNvCxnSpPr/>
          <p:nvPr/>
        </p:nvCxnSpPr>
        <p:spPr>
          <a:xfrm>
            <a:off x="4574400" y="1382513"/>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422" name="Google Shape;422;p39"/>
          <p:cNvCxnSpPr/>
          <p:nvPr/>
        </p:nvCxnSpPr>
        <p:spPr>
          <a:xfrm>
            <a:off x="0" y="4368750"/>
            <a:ext cx="4574400" cy="0"/>
          </a:xfrm>
          <a:prstGeom prst="straightConnector1">
            <a:avLst/>
          </a:prstGeom>
          <a:noFill/>
          <a:ln cap="flat" cmpd="sng" w="9525">
            <a:solidFill>
              <a:schemeClr val="dk1"/>
            </a:solidFill>
            <a:prstDash val="solid"/>
            <a:round/>
            <a:headEnd len="med" w="med" type="none"/>
            <a:tailEnd len="med" w="med" type="none"/>
          </a:ln>
        </p:spPr>
      </p:cxnSp>
      <p:sp>
        <p:nvSpPr>
          <p:cNvPr id="423" name="Google Shape;423;p39"/>
          <p:cNvSpPr txBox="1"/>
          <p:nvPr/>
        </p:nvSpPr>
        <p:spPr>
          <a:xfrm>
            <a:off x="8575225" y="4882650"/>
            <a:ext cx="5688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12/18</a:t>
            </a:r>
            <a:endParaRPr sz="1200">
              <a:latin typeface="Exo 2 Regular"/>
              <a:ea typeface="Exo 2 Regular"/>
              <a:cs typeface="Exo 2 Regular"/>
              <a:sym typeface="Exo 2 Regular"/>
            </a:endParaRPr>
          </a:p>
        </p:txBody>
      </p:sp>
      <p:grpSp>
        <p:nvGrpSpPr>
          <p:cNvPr id="424" name="Google Shape;424;p39"/>
          <p:cNvGrpSpPr/>
          <p:nvPr/>
        </p:nvGrpSpPr>
        <p:grpSpPr>
          <a:xfrm>
            <a:off x="2848504" y="72263"/>
            <a:ext cx="3447006" cy="602525"/>
            <a:chOff x="2370329" y="74213"/>
            <a:chExt cx="3447006" cy="602525"/>
          </a:xfrm>
        </p:grpSpPr>
        <p:sp>
          <p:nvSpPr>
            <p:cNvPr id="425" name="Google Shape;425;p39"/>
            <p:cNvSpPr/>
            <p:nvPr/>
          </p:nvSpPr>
          <p:spPr>
            <a:xfrm>
              <a:off x="2370704" y="83763"/>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txBox="1"/>
            <p:nvPr/>
          </p:nvSpPr>
          <p:spPr>
            <a:xfrm>
              <a:off x="2370329" y="742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01</a:t>
              </a:r>
              <a:endParaRPr sz="2200">
                <a:solidFill>
                  <a:schemeClr val="dk1"/>
                </a:solidFill>
                <a:latin typeface="Exo 2 Regular"/>
                <a:ea typeface="Exo 2 Regular"/>
                <a:cs typeface="Exo 2 Regular"/>
                <a:sym typeface="Exo 2 Regular"/>
              </a:endParaRPr>
            </a:p>
          </p:txBody>
        </p:sp>
        <p:cxnSp>
          <p:nvCxnSpPr>
            <p:cNvPr id="427" name="Google Shape;427;p39"/>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428" name="Google Shape;428;p39"/>
            <p:cNvSpPr/>
            <p:nvPr/>
          </p:nvSpPr>
          <p:spPr>
            <a:xfrm>
              <a:off x="3326965" y="74219"/>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txBox="1"/>
            <p:nvPr/>
          </p:nvSpPr>
          <p:spPr>
            <a:xfrm>
              <a:off x="3326788" y="85737"/>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02</a:t>
              </a:r>
              <a:endParaRPr sz="2200">
                <a:solidFill>
                  <a:schemeClr val="dk1"/>
                </a:solidFill>
                <a:latin typeface="Exo 2 Regular"/>
                <a:ea typeface="Exo 2 Regular"/>
                <a:cs typeface="Exo 2 Regular"/>
                <a:sym typeface="Exo 2 Regular"/>
              </a:endParaRPr>
            </a:p>
          </p:txBody>
        </p:sp>
        <p:cxnSp>
          <p:nvCxnSpPr>
            <p:cNvPr id="430" name="Google Shape;430;p39"/>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431" name="Google Shape;431;p39"/>
            <p:cNvSpPr/>
            <p:nvPr/>
          </p:nvSpPr>
          <p:spPr>
            <a:xfrm>
              <a:off x="4283250" y="76104"/>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txBox="1"/>
            <p:nvPr/>
          </p:nvSpPr>
          <p:spPr>
            <a:xfrm>
              <a:off x="4283262" y="74229"/>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xo 2 Regular"/>
                  <a:ea typeface="Exo 2 Regular"/>
                  <a:cs typeface="Exo 2 Regular"/>
                  <a:sym typeface="Exo 2 Regular"/>
                </a:rPr>
                <a:t>03</a:t>
              </a:r>
              <a:endParaRPr sz="2200">
                <a:solidFill>
                  <a:schemeClr val="lt1"/>
                </a:solidFill>
                <a:latin typeface="Exo 2 Regular"/>
                <a:ea typeface="Exo 2 Regular"/>
                <a:cs typeface="Exo 2 Regular"/>
                <a:sym typeface="Exo 2 Regular"/>
              </a:endParaRPr>
            </a:p>
          </p:txBody>
        </p:sp>
        <p:cxnSp>
          <p:nvCxnSpPr>
            <p:cNvPr id="433" name="Google Shape;433;p39"/>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434" name="Google Shape;434;p39"/>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sp>
        <p:nvSpPr>
          <p:cNvPr id="436" name="Google Shape;436;p39"/>
          <p:cNvSpPr txBox="1"/>
          <p:nvPr>
            <p:ph type="ctrTitle"/>
          </p:nvPr>
        </p:nvSpPr>
        <p:spPr>
          <a:xfrm>
            <a:off x="1835700" y="756100"/>
            <a:ext cx="4944300" cy="55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Skyline Results</a:t>
            </a:r>
            <a:endParaRPr sz="2300"/>
          </a:p>
        </p:txBody>
      </p:sp>
      <p:pic>
        <p:nvPicPr>
          <p:cNvPr id="437" name="Google Shape;437;p39"/>
          <p:cNvPicPr preferRelativeResize="0"/>
          <p:nvPr/>
        </p:nvPicPr>
        <p:blipFill>
          <a:blip r:embed="rId3">
            <a:alphaModFix/>
          </a:blip>
          <a:stretch>
            <a:fillRect/>
          </a:stretch>
        </p:blipFill>
        <p:spPr>
          <a:xfrm>
            <a:off x="179363" y="1760888"/>
            <a:ext cx="2877025" cy="1723425"/>
          </a:xfrm>
          <a:prstGeom prst="rect">
            <a:avLst/>
          </a:prstGeom>
          <a:noFill/>
          <a:ln>
            <a:noFill/>
          </a:ln>
        </p:spPr>
      </p:pic>
      <p:pic>
        <p:nvPicPr>
          <p:cNvPr id="438" name="Google Shape;438;p39"/>
          <p:cNvPicPr preferRelativeResize="0"/>
          <p:nvPr/>
        </p:nvPicPr>
        <p:blipFill>
          <a:blip r:embed="rId4">
            <a:alphaModFix/>
          </a:blip>
          <a:stretch>
            <a:fillRect/>
          </a:stretch>
        </p:blipFill>
        <p:spPr>
          <a:xfrm>
            <a:off x="3112312" y="1743238"/>
            <a:ext cx="2877025" cy="1700225"/>
          </a:xfrm>
          <a:prstGeom prst="rect">
            <a:avLst/>
          </a:prstGeom>
          <a:noFill/>
          <a:ln>
            <a:noFill/>
          </a:ln>
        </p:spPr>
      </p:pic>
      <p:sp>
        <p:nvSpPr>
          <p:cNvPr id="439" name="Google Shape;439;p39"/>
          <p:cNvSpPr txBox="1"/>
          <p:nvPr/>
        </p:nvSpPr>
        <p:spPr>
          <a:xfrm>
            <a:off x="402775" y="3475475"/>
            <a:ext cx="2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With 4 dimensions</a:t>
            </a:r>
            <a:r>
              <a:rPr lang="en" sz="1000"/>
              <a:t> and 4 executors.</a:t>
            </a:r>
            <a:r>
              <a:rPr lang="en" sz="1000">
                <a:solidFill>
                  <a:schemeClr val="lt1"/>
                </a:solidFill>
              </a:rPr>
              <a:t> </a:t>
            </a:r>
            <a:endParaRPr sz="1000">
              <a:solidFill>
                <a:schemeClr val="lt1"/>
              </a:solidFill>
            </a:endParaRPr>
          </a:p>
        </p:txBody>
      </p:sp>
      <p:sp>
        <p:nvSpPr>
          <p:cNvPr id="440" name="Google Shape;440;p39"/>
          <p:cNvSpPr txBox="1"/>
          <p:nvPr/>
        </p:nvSpPr>
        <p:spPr>
          <a:xfrm>
            <a:off x="3433650" y="3475475"/>
            <a:ext cx="2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With 4 dimensions</a:t>
            </a:r>
            <a:r>
              <a:rPr lang="en" sz="1000"/>
              <a:t> and 10M dataset.</a:t>
            </a:r>
            <a:r>
              <a:rPr lang="en" sz="1000">
                <a:solidFill>
                  <a:schemeClr val="lt1"/>
                </a:solidFill>
              </a:rPr>
              <a:t> </a:t>
            </a:r>
            <a:endParaRPr sz="1000">
              <a:solidFill>
                <a:schemeClr val="lt1"/>
              </a:solidFill>
            </a:endParaRPr>
          </a:p>
        </p:txBody>
      </p:sp>
      <p:pic>
        <p:nvPicPr>
          <p:cNvPr id="441" name="Google Shape;441;p39"/>
          <p:cNvPicPr preferRelativeResize="0"/>
          <p:nvPr/>
        </p:nvPicPr>
        <p:blipFill>
          <a:blip r:embed="rId5">
            <a:alphaModFix/>
          </a:blip>
          <a:stretch>
            <a:fillRect/>
          </a:stretch>
        </p:blipFill>
        <p:spPr>
          <a:xfrm>
            <a:off x="6045275" y="1761700"/>
            <a:ext cx="2919349" cy="1700225"/>
          </a:xfrm>
          <a:prstGeom prst="rect">
            <a:avLst/>
          </a:prstGeom>
          <a:noFill/>
          <a:ln>
            <a:noFill/>
          </a:ln>
        </p:spPr>
      </p:pic>
      <p:sp>
        <p:nvSpPr>
          <p:cNvPr id="442" name="Google Shape;442;p39"/>
          <p:cNvSpPr txBox="1"/>
          <p:nvPr/>
        </p:nvSpPr>
        <p:spPr>
          <a:xfrm>
            <a:off x="6405475" y="3475475"/>
            <a:ext cx="22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With 4 executors and 10M dataset.</a:t>
            </a:r>
            <a:endParaRPr sz="1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0"/>
          <p:cNvSpPr txBox="1"/>
          <p:nvPr/>
        </p:nvSpPr>
        <p:spPr>
          <a:xfrm>
            <a:off x="8575225" y="4882650"/>
            <a:ext cx="5688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13/18</a:t>
            </a:r>
            <a:endParaRPr sz="1200">
              <a:latin typeface="Exo 2 Regular"/>
              <a:ea typeface="Exo 2 Regular"/>
              <a:cs typeface="Exo 2 Regular"/>
              <a:sym typeface="Exo 2 Regular"/>
            </a:endParaRPr>
          </a:p>
        </p:txBody>
      </p:sp>
      <p:grpSp>
        <p:nvGrpSpPr>
          <p:cNvPr id="448" name="Google Shape;448;p40"/>
          <p:cNvGrpSpPr/>
          <p:nvPr/>
        </p:nvGrpSpPr>
        <p:grpSpPr>
          <a:xfrm>
            <a:off x="2848504" y="72263"/>
            <a:ext cx="3447006" cy="602525"/>
            <a:chOff x="2370329" y="74213"/>
            <a:chExt cx="3447006" cy="602525"/>
          </a:xfrm>
        </p:grpSpPr>
        <p:sp>
          <p:nvSpPr>
            <p:cNvPr id="449" name="Google Shape;449;p40"/>
            <p:cNvSpPr/>
            <p:nvPr/>
          </p:nvSpPr>
          <p:spPr>
            <a:xfrm>
              <a:off x="2370704" y="83763"/>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txBox="1"/>
            <p:nvPr/>
          </p:nvSpPr>
          <p:spPr>
            <a:xfrm>
              <a:off x="2370329" y="742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01</a:t>
              </a:r>
              <a:endParaRPr sz="2200">
                <a:solidFill>
                  <a:schemeClr val="dk1"/>
                </a:solidFill>
                <a:latin typeface="Exo 2 Regular"/>
                <a:ea typeface="Exo 2 Regular"/>
                <a:cs typeface="Exo 2 Regular"/>
                <a:sym typeface="Exo 2 Regular"/>
              </a:endParaRPr>
            </a:p>
          </p:txBody>
        </p:sp>
        <p:cxnSp>
          <p:nvCxnSpPr>
            <p:cNvPr id="451" name="Google Shape;451;p40"/>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452" name="Google Shape;452;p40"/>
            <p:cNvSpPr/>
            <p:nvPr/>
          </p:nvSpPr>
          <p:spPr>
            <a:xfrm>
              <a:off x="3326965" y="74219"/>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0"/>
            <p:cNvSpPr txBox="1"/>
            <p:nvPr/>
          </p:nvSpPr>
          <p:spPr>
            <a:xfrm>
              <a:off x="3326788" y="85737"/>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02</a:t>
              </a:r>
              <a:endParaRPr sz="2200">
                <a:solidFill>
                  <a:schemeClr val="dk1"/>
                </a:solidFill>
                <a:latin typeface="Exo 2 Regular"/>
                <a:ea typeface="Exo 2 Regular"/>
                <a:cs typeface="Exo 2 Regular"/>
                <a:sym typeface="Exo 2 Regular"/>
              </a:endParaRPr>
            </a:p>
          </p:txBody>
        </p:sp>
        <p:cxnSp>
          <p:nvCxnSpPr>
            <p:cNvPr id="454" name="Google Shape;454;p40"/>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455" name="Google Shape;455;p40"/>
            <p:cNvSpPr/>
            <p:nvPr/>
          </p:nvSpPr>
          <p:spPr>
            <a:xfrm>
              <a:off x="4283250" y="76104"/>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0"/>
            <p:cNvSpPr txBox="1"/>
            <p:nvPr/>
          </p:nvSpPr>
          <p:spPr>
            <a:xfrm>
              <a:off x="4283262" y="74229"/>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xo 2 Regular"/>
                  <a:ea typeface="Exo 2 Regular"/>
                  <a:cs typeface="Exo 2 Regular"/>
                  <a:sym typeface="Exo 2 Regular"/>
                </a:rPr>
                <a:t>03</a:t>
              </a:r>
              <a:endParaRPr sz="2200">
                <a:solidFill>
                  <a:schemeClr val="lt1"/>
                </a:solidFill>
                <a:latin typeface="Exo 2 Regular"/>
                <a:ea typeface="Exo 2 Regular"/>
                <a:cs typeface="Exo 2 Regular"/>
                <a:sym typeface="Exo 2 Regular"/>
              </a:endParaRPr>
            </a:p>
          </p:txBody>
        </p:sp>
        <p:cxnSp>
          <p:nvCxnSpPr>
            <p:cNvPr id="457" name="Google Shape;457;p40"/>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458" name="Google Shape;458;p40"/>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0"/>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sp>
        <p:nvSpPr>
          <p:cNvPr id="460" name="Google Shape;460;p40"/>
          <p:cNvSpPr txBox="1"/>
          <p:nvPr>
            <p:ph type="ctrTitle"/>
          </p:nvPr>
        </p:nvSpPr>
        <p:spPr>
          <a:xfrm>
            <a:off x="1835700" y="756100"/>
            <a:ext cx="4944300" cy="55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Top-k Query Results</a:t>
            </a:r>
            <a:endParaRPr sz="2300"/>
          </a:p>
        </p:txBody>
      </p:sp>
      <p:cxnSp>
        <p:nvCxnSpPr>
          <p:cNvPr id="461" name="Google Shape;461;p40"/>
          <p:cNvCxnSpPr/>
          <p:nvPr/>
        </p:nvCxnSpPr>
        <p:spPr>
          <a:xfrm>
            <a:off x="4574400" y="1382513"/>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462" name="Google Shape;462;p40"/>
          <p:cNvCxnSpPr/>
          <p:nvPr/>
        </p:nvCxnSpPr>
        <p:spPr>
          <a:xfrm>
            <a:off x="0" y="4368750"/>
            <a:ext cx="4574400" cy="0"/>
          </a:xfrm>
          <a:prstGeom prst="straightConnector1">
            <a:avLst/>
          </a:prstGeom>
          <a:noFill/>
          <a:ln cap="flat" cmpd="sng" w="9525">
            <a:solidFill>
              <a:schemeClr val="dk1"/>
            </a:solidFill>
            <a:prstDash val="solid"/>
            <a:round/>
            <a:headEnd len="med" w="med" type="none"/>
            <a:tailEnd len="med" w="med" type="none"/>
          </a:ln>
        </p:spPr>
      </p:cxnSp>
      <p:sp>
        <p:nvSpPr>
          <p:cNvPr id="463" name="Google Shape;463;p40"/>
          <p:cNvSpPr txBox="1"/>
          <p:nvPr/>
        </p:nvSpPr>
        <p:spPr>
          <a:xfrm>
            <a:off x="485725" y="3478763"/>
            <a:ext cx="226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a:t>
            </a:r>
            <a:r>
              <a:rPr lang="en" sz="1000"/>
              <a:t>ith 4 dimensions and 4 executors. </a:t>
            </a:r>
            <a:endParaRPr sz="1000"/>
          </a:p>
        </p:txBody>
      </p:sp>
      <p:sp>
        <p:nvSpPr>
          <p:cNvPr id="464" name="Google Shape;464;p40"/>
          <p:cNvSpPr txBox="1"/>
          <p:nvPr/>
        </p:nvSpPr>
        <p:spPr>
          <a:xfrm>
            <a:off x="3531450" y="3478763"/>
            <a:ext cx="226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With 4 dimensions and 10M dataset.</a:t>
            </a:r>
            <a:endParaRPr sz="1000">
              <a:solidFill>
                <a:schemeClr val="lt1"/>
              </a:solidFill>
            </a:endParaRPr>
          </a:p>
        </p:txBody>
      </p:sp>
      <p:sp>
        <p:nvSpPr>
          <p:cNvPr id="465" name="Google Shape;465;p40"/>
          <p:cNvSpPr txBox="1"/>
          <p:nvPr/>
        </p:nvSpPr>
        <p:spPr>
          <a:xfrm>
            <a:off x="6471938" y="3478763"/>
            <a:ext cx="226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With 4 executors and 10M dataset.</a:t>
            </a:r>
            <a:endParaRPr sz="1000">
              <a:solidFill>
                <a:schemeClr val="lt1"/>
              </a:solidFill>
            </a:endParaRPr>
          </a:p>
        </p:txBody>
      </p:sp>
      <p:pic>
        <p:nvPicPr>
          <p:cNvPr id="466" name="Google Shape;466;p40"/>
          <p:cNvPicPr preferRelativeResize="0"/>
          <p:nvPr/>
        </p:nvPicPr>
        <p:blipFill>
          <a:blip r:embed="rId3">
            <a:alphaModFix/>
          </a:blip>
          <a:stretch>
            <a:fillRect/>
          </a:stretch>
        </p:blipFill>
        <p:spPr>
          <a:xfrm>
            <a:off x="130525" y="1645950"/>
            <a:ext cx="2978125" cy="1702525"/>
          </a:xfrm>
          <a:prstGeom prst="rect">
            <a:avLst/>
          </a:prstGeom>
          <a:noFill/>
          <a:ln>
            <a:noFill/>
          </a:ln>
        </p:spPr>
      </p:pic>
      <p:pic>
        <p:nvPicPr>
          <p:cNvPr id="467" name="Google Shape;467;p40"/>
          <p:cNvPicPr preferRelativeResize="0"/>
          <p:nvPr/>
        </p:nvPicPr>
        <p:blipFill>
          <a:blip r:embed="rId4">
            <a:alphaModFix/>
          </a:blip>
          <a:stretch>
            <a:fillRect/>
          </a:stretch>
        </p:blipFill>
        <p:spPr>
          <a:xfrm>
            <a:off x="3122050" y="1652038"/>
            <a:ext cx="2899924" cy="1739450"/>
          </a:xfrm>
          <a:prstGeom prst="rect">
            <a:avLst/>
          </a:prstGeom>
          <a:noFill/>
          <a:ln>
            <a:noFill/>
          </a:ln>
        </p:spPr>
      </p:pic>
      <p:pic>
        <p:nvPicPr>
          <p:cNvPr id="468" name="Google Shape;468;p40"/>
          <p:cNvPicPr preferRelativeResize="0"/>
          <p:nvPr/>
        </p:nvPicPr>
        <p:blipFill>
          <a:blip r:embed="rId5">
            <a:alphaModFix/>
          </a:blip>
          <a:stretch>
            <a:fillRect/>
          </a:stretch>
        </p:blipFill>
        <p:spPr>
          <a:xfrm>
            <a:off x="6124325" y="1702050"/>
            <a:ext cx="2759900" cy="1739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cxnSp>
        <p:nvCxnSpPr>
          <p:cNvPr id="473" name="Google Shape;473;p41"/>
          <p:cNvCxnSpPr/>
          <p:nvPr/>
        </p:nvCxnSpPr>
        <p:spPr>
          <a:xfrm>
            <a:off x="4574400" y="1354525"/>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474" name="Google Shape;474;p41"/>
          <p:cNvCxnSpPr/>
          <p:nvPr/>
        </p:nvCxnSpPr>
        <p:spPr>
          <a:xfrm>
            <a:off x="0" y="4312800"/>
            <a:ext cx="4574400" cy="0"/>
          </a:xfrm>
          <a:prstGeom prst="straightConnector1">
            <a:avLst/>
          </a:prstGeom>
          <a:noFill/>
          <a:ln cap="flat" cmpd="sng" w="9525">
            <a:solidFill>
              <a:schemeClr val="dk1"/>
            </a:solidFill>
            <a:prstDash val="solid"/>
            <a:round/>
            <a:headEnd len="med" w="med" type="none"/>
            <a:tailEnd len="med" w="med" type="none"/>
          </a:ln>
        </p:spPr>
      </p:cxnSp>
      <p:sp>
        <p:nvSpPr>
          <p:cNvPr id="475" name="Google Shape;475;p41"/>
          <p:cNvSpPr txBox="1"/>
          <p:nvPr/>
        </p:nvSpPr>
        <p:spPr>
          <a:xfrm>
            <a:off x="8575225" y="4882650"/>
            <a:ext cx="5688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16/18</a:t>
            </a:r>
            <a:endParaRPr sz="1200">
              <a:latin typeface="Exo 2 Regular"/>
              <a:ea typeface="Exo 2 Regular"/>
              <a:cs typeface="Exo 2 Regular"/>
              <a:sym typeface="Exo 2 Regular"/>
            </a:endParaRPr>
          </a:p>
        </p:txBody>
      </p:sp>
      <p:sp>
        <p:nvSpPr>
          <p:cNvPr id="476" name="Google Shape;476;p41"/>
          <p:cNvSpPr txBox="1"/>
          <p:nvPr>
            <p:ph type="ctrTitle"/>
          </p:nvPr>
        </p:nvSpPr>
        <p:spPr>
          <a:xfrm>
            <a:off x="1835700" y="756100"/>
            <a:ext cx="4944300" cy="55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Skyline Top-k Results</a:t>
            </a:r>
            <a:endParaRPr sz="2300"/>
          </a:p>
        </p:txBody>
      </p:sp>
      <p:grpSp>
        <p:nvGrpSpPr>
          <p:cNvPr id="477" name="Google Shape;477;p41"/>
          <p:cNvGrpSpPr/>
          <p:nvPr/>
        </p:nvGrpSpPr>
        <p:grpSpPr>
          <a:xfrm>
            <a:off x="2848504" y="72263"/>
            <a:ext cx="3447006" cy="602525"/>
            <a:chOff x="2370329" y="74213"/>
            <a:chExt cx="3447006" cy="602525"/>
          </a:xfrm>
        </p:grpSpPr>
        <p:sp>
          <p:nvSpPr>
            <p:cNvPr id="478" name="Google Shape;478;p41"/>
            <p:cNvSpPr/>
            <p:nvPr/>
          </p:nvSpPr>
          <p:spPr>
            <a:xfrm>
              <a:off x="2370704" y="83763"/>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txBox="1"/>
            <p:nvPr/>
          </p:nvSpPr>
          <p:spPr>
            <a:xfrm>
              <a:off x="2370329" y="742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01</a:t>
              </a:r>
              <a:endParaRPr sz="2200">
                <a:solidFill>
                  <a:schemeClr val="dk1"/>
                </a:solidFill>
                <a:latin typeface="Exo 2 Regular"/>
                <a:ea typeface="Exo 2 Regular"/>
                <a:cs typeface="Exo 2 Regular"/>
                <a:sym typeface="Exo 2 Regular"/>
              </a:endParaRPr>
            </a:p>
          </p:txBody>
        </p:sp>
        <p:cxnSp>
          <p:nvCxnSpPr>
            <p:cNvPr id="480" name="Google Shape;480;p41"/>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481" name="Google Shape;481;p41"/>
            <p:cNvSpPr/>
            <p:nvPr/>
          </p:nvSpPr>
          <p:spPr>
            <a:xfrm>
              <a:off x="3326965" y="74219"/>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1"/>
            <p:cNvSpPr txBox="1"/>
            <p:nvPr/>
          </p:nvSpPr>
          <p:spPr>
            <a:xfrm>
              <a:off x="3326788" y="85737"/>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02</a:t>
              </a:r>
              <a:endParaRPr sz="2200">
                <a:solidFill>
                  <a:schemeClr val="dk1"/>
                </a:solidFill>
                <a:latin typeface="Exo 2 Regular"/>
                <a:ea typeface="Exo 2 Regular"/>
                <a:cs typeface="Exo 2 Regular"/>
                <a:sym typeface="Exo 2 Regular"/>
              </a:endParaRPr>
            </a:p>
          </p:txBody>
        </p:sp>
        <p:cxnSp>
          <p:nvCxnSpPr>
            <p:cNvPr id="483" name="Google Shape;483;p41"/>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484" name="Google Shape;484;p41"/>
            <p:cNvSpPr/>
            <p:nvPr/>
          </p:nvSpPr>
          <p:spPr>
            <a:xfrm>
              <a:off x="4283250" y="76104"/>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txBox="1"/>
            <p:nvPr/>
          </p:nvSpPr>
          <p:spPr>
            <a:xfrm>
              <a:off x="4283262" y="74229"/>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xo 2 Regular"/>
                  <a:ea typeface="Exo 2 Regular"/>
                  <a:cs typeface="Exo 2 Regular"/>
                  <a:sym typeface="Exo 2 Regular"/>
                </a:rPr>
                <a:t>03</a:t>
              </a:r>
              <a:endParaRPr sz="2200">
                <a:solidFill>
                  <a:schemeClr val="lt1"/>
                </a:solidFill>
                <a:latin typeface="Exo 2 Regular"/>
                <a:ea typeface="Exo 2 Regular"/>
                <a:cs typeface="Exo 2 Regular"/>
                <a:sym typeface="Exo 2 Regular"/>
              </a:endParaRPr>
            </a:p>
          </p:txBody>
        </p:sp>
        <p:cxnSp>
          <p:nvCxnSpPr>
            <p:cNvPr id="486" name="Google Shape;486;p41"/>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487" name="Google Shape;487;p41"/>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1"/>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pic>
        <p:nvPicPr>
          <p:cNvPr id="489" name="Google Shape;489;p41"/>
          <p:cNvPicPr preferRelativeResize="0"/>
          <p:nvPr/>
        </p:nvPicPr>
        <p:blipFill>
          <a:blip r:embed="rId3">
            <a:alphaModFix/>
          </a:blip>
          <a:stretch>
            <a:fillRect/>
          </a:stretch>
        </p:blipFill>
        <p:spPr>
          <a:xfrm>
            <a:off x="197175" y="1762713"/>
            <a:ext cx="2876600" cy="1694625"/>
          </a:xfrm>
          <a:prstGeom prst="rect">
            <a:avLst/>
          </a:prstGeom>
          <a:noFill/>
          <a:ln>
            <a:noFill/>
          </a:ln>
        </p:spPr>
      </p:pic>
      <p:pic>
        <p:nvPicPr>
          <p:cNvPr id="490" name="Google Shape;490;p41"/>
          <p:cNvPicPr preferRelativeResize="0"/>
          <p:nvPr/>
        </p:nvPicPr>
        <p:blipFill>
          <a:blip r:embed="rId4">
            <a:alphaModFix/>
          </a:blip>
          <a:stretch>
            <a:fillRect/>
          </a:stretch>
        </p:blipFill>
        <p:spPr>
          <a:xfrm>
            <a:off x="3224237" y="1761075"/>
            <a:ext cx="2826675" cy="1676200"/>
          </a:xfrm>
          <a:prstGeom prst="rect">
            <a:avLst/>
          </a:prstGeom>
          <a:noFill/>
          <a:ln>
            <a:noFill/>
          </a:ln>
        </p:spPr>
      </p:pic>
      <p:pic>
        <p:nvPicPr>
          <p:cNvPr id="491" name="Google Shape;491;p41"/>
          <p:cNvPicPr preferRelativeResize="0"/>
          <p:nvPr/>
        </p:nvPicPr>
        <p:blipFill>
          <a:blip r:embed="rId5">
            <a:alphaModFix/>
          </a:blip>
          <a:stretch>
            <a:fillRect/>
          </a:stretch>
        </p:blipFill>
        <p:spPr>
          <a:xfrm>
            <a:off x="6201350" y="1849850"/>
            <a:ext cx="2745475" cy="1604375"/>
          </a:xfrm>
          <a:prstGeom prst="rect">
            <a:avLst/>
          </a:prstGeom>
          <a:noFill/>
          <a:ln>
            <a:noFill/>
          </a:ln>
        </p:spPr>
      </p:pic>
      <p:sp>
        <p:nvSpPr>
          <p:cNvPr id="492" name="Google Shape;492;p41"/>
          <p:cNvSpPr txBox="1"/>
          <p:nvPr/>
        </p:nvSpPr>
        <p:spPr>
          <a:xfrm>
            <a:off x="509300" y="3527413"/>
            <a:ext cx="226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With 4 dimensions and 8 executors. </a:t>
            </a:r>
            <a:endParaRPr sz="1000"/>
          </a:p>
        </p:txBody>
      </p:sp>
      <p:sp>
        <p:nvSpPr>
          <p:cNvPr id="493" name="Google Shape;493;p41"/>
          <p:cNvSpPr txBox="1"/>
          <p:nvPr/>
        </p:nvSpPr>
        <p:spPr>
          <a:xfrm>
            <a:off x="3442425" y="3527413"/>
            <a:ext cx="226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With 4 dimensions and 10M dataset.</a:t>
            </a:r>
            <a:endParaRPr sz="1000">
              <a:solidFill>
                <a:schemeClr val="lt1"/>
              </a:solidFill>
            </a:endParaRPr>
          </a:p>
        </p:txBody>
      </p:sp>
      <p:sp>
        <p:nvSpPr>
          <p:cNvPr id="494" name="Google Shape;494;p41"/>
          <p:cNvSpPr txBox="1"/>
          <p:nvPr/>
        </p:nvSpPr>
        <p:spPr>
          <a:xfrm>
            <a:off x="6422200" y="3527413"/>
            <a:ext cx="226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With 8 executors and 10M dataset.</a:t>
            </a:r>
            <a:endParaRPr sz="1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2"/>
          <p:cNvSpPr txBox="1"/>
          <p:nvPr/>
        </p:nvSpPr>
        <p:spPr>
          <a:xfrm>
            <a:off x="8575225" y="4882650"/>
            <a:ext cx="5688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16/18</a:t>
            </a:r>
            <a:endParaRPr sz="1200">
              <a:latin typeface="Exo 2 Regular"/>
              <a:ea typeface="Exo 2 Regular"/>
              <a:cs typeface="Exo 2 Regular"/>
              <a:sym typeface="Exo 2 Regular"/>
            </a:endParaRPr>
          </a:p>
        </p:txBody>
      </p:sp>
      <p:sp>
        <p:nvSpPr>
          <p:cNvPr id="500" name="Google Shape;500;p42"/>
          <p:cNvSpPr txBox="1"/>
          <p:nvPr>
            <p:ph type="ctrTitle"/>
          </p:nvPr>
        </p:nvSpPr>
        <p:spPr>
          <a:xfrm>
            <a:off x="1835700" y="756100"/>
            <a:ext cx="4944300" cy="55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Parameter </a:t>
            </a:r>
            <a:r>
              <a:rPr i="1" lang="en" sz="2300"/>
              <a:t>k</a:t>
            </a:r>
            <a:endParaRPr i="1" sz="2300"/>
          </a:p>
        </p:txBody>
      </p:sp>
      <p:grpSp>
        <p:nvGrpSpPr>
          <p:cNvPr id="501" name="Google Shape;501;p42"/>
          <p:cNvGrpSpPr/>
          <p:nvPr/>
        </p:nvGrpSpPr>
        <p:grpSpPr>
          <a:xfrm>
            <a:off x="2848504" y="72263"/>
            <a:ext cx="3447006" cy="602525"/>
            <a:chOff x="2370329" y="74213"/>
            <a:chExt cx="3447006" cy="602525"/>
          </a:xfrm>
        </p:grpSpPr>
        <p:sp>
          <p:nvSpPr>
            <p:cNvPr id="502" name="Google Shape;502;p42"/>
            <p:cNvSpPr/>
            <p:nvPr/>
          </p:nvSpPr>
          <p:spPr>
            <a:xfrm>
              <a:off x="2370704" y="83763"/>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2"/>
            <p:cNvSpPr txBox="1"/>
            <p:nvPr/>
          </p:nvSpPr>
          <p:spPr>
            <a:xfrm>
              <a:off x="2370329" y="742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01</a:t>
              </a:r>
              <a:endParaRPr sz="2200">
                <a:solidFill>
                  <a:schemeClr val="dk1"/>
                </a:solidFill>
                <a:latin typeface="Exo 2 Regular"/>
                <a:ea typeface="Exo 2 Regular"/>
                <a:cs typeface="Exo 2 Regular"/>
                <a:sym typeface="Exo 2 Regular"/>
              </a:endParaRPr>
            </a:p>
          </p:txBody>
        </p:sp>
        <p:cxnSp>
          <p:nvCxnSpPr>
            <p:cNvPr id="504" name="Google Shape;504;p42"/>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505" name="Google Shape;505;p42"/>
            <p:cNvSpPr/>
            <p:nvPr/>
          </p:nvSpPr>
          <p:spPr>
            <a:xfrm>
              <a:off x="3326965" y="74219"/>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txBox="1"/>
            <p:nvPr/>
          </p:nvSpPr>
          <p:spPr>
            <a:xfrm>
              <a:off x="3326788" y="85737"/>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02</a:t>
              </a:r>
              <a:endParaRPr sz="2200">
                <a:solidFill>
                  <a:schemeClr val="dk1"/>
                </a:solidFill>
                <a:latin typeface="Exo 2 Regular"/>
                <a:ea typeface="Exo 2 Regular"/>
                <a:cs typeface="Exo 2 Regular"/>
                <a:sym typeface="Exo 2 Regular"/>
              </a:endParaRPr>
            </a:p>
          </p:txBody>
        </p:sp>
        <p:cxnSp>
          <p:nvCxnSpPr>
            <p:cNvPr id="507" name="Google Shape;507;p42"/>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508" name="Google Shape;508;p42"/>
            <p:cNvSpPr/>
            <p:nvPr/>
          </p:nvSpPr>
          <p:spPr>
            <a:xfrm>
              <a:off x="4283250" y="76104"/>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2"/>
            <p:cNvSpPr txBox="1"/>
            <p:nvPr/>
          </p:nvSpPr>
          <p:spPr>
            <a:xfrm>
              <a:off x="4283262" y="74229"/>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xo 2 Regular"/>
                  <a:ea typeface="Exo 2 Regular"/>
                  <a:cs typeface="Exo 2 Regular"/>
                  <a:sym typeface="Exo 2 Regular"/>
                </a:rPr>
                <a:t>03</a:t>
              </a:r>
              <a:endParaRPr sz="2200">
                <a:solidFill>
                  <a:schemeClr val="lt1"/>
                </a:solidFill>
                <a:latin typeface="Exo 2 Regular"/>
                <a:ea typeface="Exo 2 Regular"/>
                <a:cs typeface="Exo 2 Regular"/>
                <a:sym typeface="Exo 2 Regular"/>
              </a:endParaRPr>
            </a:p>
          </p:txBody>
        </p:sp>
        <p:cxnSp>
          <p:nvCxnSpPr>
            <p:cNvPr id="510" name="Google Shape;510;p42"/>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511" name="Google Shape;511;p42"/>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graphicFrame>
        <p:nvGraphicFramePr>
          <p:cNvPr id="513" name="Google Shape;513;p42"/>
          <p:cNvGraphicFramePr/>
          <p:nvPr/>
        </p:nvGraphicFramePr>
        <p:xfrm>
          <a:off x="789225" y="1494546"/>
          <a:ext cx="3000000" cy="3000000"/>
        </p:xfrm>
        <a:graphic>
          <a:graphicData uri="http://schemas.openxmlformats.org/drawingml/2006/table">
            <a:tbl>
              <a:tblPr>
                <a:noFill/>
                <a:tableStyleId>{960B8E05-E504-4602-BD28-FEBD09FFD196}</a:tableStyleId>
              </a:tblPr>
              <a:tblGrid>
                <a:gridCol w="1206500"/>
                <a:gridCol w="1206500"/>
                <a:gridCol w="1206500"/>
                <a:gridCol w="1206500"/>
                <a:gridCol w="1206500"/>
                <a:gridCol w="1383750"/>
              </a:tblGrid>
              <a:tr h="501700">
                <a:tc>
                  <a:txBody>
                    <a:bodyPr/>
                    <a:lstStyle/>
                    <a:p>
                      <a:pPr indent="0" lvl="0" marL="0" rtl="0" algn="ctr">
                        <a:spcBef>
                          <a:spcPts val="0"/>
                        </a:spcBef>
                        <a:spcAft>
                          <a:spcPts val="0"/>
                        </a:spcAft>
                        <a:buNone/>
                      </a:pPr>
                      <a:r>
                        <a:t/>
                      </a:r>
                      <a:endParaRPr/>
                    </a:p>
                  </a:txBody>
                  <a:tcPr marT="91425" marB="91425" marR="91425" marL="91425" anchor="ctr">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i="1" lang="en" sz="1300"/>
                        <a:t>k</a:t>
                      </a:r>
                      <a:endParaRPr b="1" i="1"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i="1" lang="en" sz="1300"/>
                        <a:t>Correlated</a:t>
                      </a:r>
                      <a:endParaRPr b="1" i="1"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i="1" lang="en" sz="1300"/>
                        <a:t>Uniform</a:t>
                      </a:r>
                      <a:endParaRPr b="1" i="1"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i="1" lang="en" sz="1300"/>
                        <a:t>Normal</a:t>
                      </a:r>
                      <a:endParaRPr b="1" i="1"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i="1" lang="en" sz="1300"/>
                        <a:t>Anticorrelated</a:t>
                      </a:r>
                      <a:endParaRPr b="1" i="1"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solidFill>
                      <a:prstDash val="solid"/>
                      <a:round/>
                      <a:headEnd len="sm" w="sm" type="none"/>
                      <a:tailEnd len="sm" w="sm" type="none"/>
                    </a:lnB>
                  </a:tcPr>
                </a:tc>
              </a:tr>
              <a:tr h="382000">
                <a:tc>
                  <a:txBody>
                    <a:bodyPr/>
                    <a:lstStyle/>
                    <a:p>
                      <a:pPr indent="0" lvl="0" marL="0" rtl="0" algn="ctr">
                        <a:spcBef>
                          <a:spcPts val="0"/>
                        </a:spcBef>
                        <a:spcAft>
                          <a:spcPts val="0"/>
                        </a:spcAft>
                        <a:buNone/>
                      </a:pPr>
                      <a:r>
                        <a:t/>
                      </a:r>
                      <a:endParaRPr/>
                    </a:p>
                  </a:txBody>
                  <a:tcPr marT="91425" marB="91425" marR="91425" marL="9142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10</a:t>
                      </a:r>
                      <a:endParaRPr/>
                    </a:p>
                  </a:txBody>
                  <a:tcPr marT="91425" marB="91425" marR="91425" marL="9142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300"/>
                        <a:t>124.36</a:t>
                      </a:r>
                      <a:endParaRPr sz="1300"/>
                    </a:p>
                  </a:txBody>
                  <a:tcPr marT="19050" marB="19050" marR="28575" marL="28575" anchor="ctr">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300"/>
                        <a:t>164.35</a:t>
                      </a:r>
                      <a:endParaRPr sz="1300"/>
                    </a:p>
                  </a:txBody>
                  <a:tcPr marT="19050" marB="19050" marR="28575" marL="28575" anchor="ctr">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300"/>
                        <a:t>185.32</a:t>
                      </a:r>
                      <a:endParaRPr sz="1300"/>
                    </a:p>
                  </a:txBody>
                  <a:tcPr marT="19050" marB="19050" marR="28575" marL="28575" anchor="ctr">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300"/>
                        <a:t>109.66</a:t>
                      </a:r>
                      <a:endParaRPr sz="1300"/>
                    </a:p>
                  </a:txBody>
                  <a:tcPr marT="19050" marB="19050" marR="28575" marL="28575" anchor="ctr">
                    <a:lnT cap="flat" cmpd="sng" w="9525">
                      <a:solidFill>
                        <a:srgbClr val="000000"/>
                      </a:solidFill>
                      <a:prstDash val="solid"/>
                      <a:round/>
                      <a:headEnd len="sm" w="sm" type="none"/>
                      <a:tailEnd len="sm" w="sm" type="none"/>
                    </a:lnT>
                  </a:tcPr>
                </a:tc>
              </a:tr>
              <a:tr h="382000">
                <a:tc>
                  <a:txBody>
                    <a:bodyPr/>
                    <a:lstStyle/>
                    <a:p>
                      <a:pPr indent="0" lvl="0" marL="0" rtl="0" algn="ctr">
                        <a:spcBef>
                          <a:spcPts val="0"/>
                        </a:spcBef>
                        <a:spcAft>
                          <a:spcPts val="0"/>
                        </a:spcAft>
                        <a:buNone/>
                      </a:pPr>
                      <a:r>
                        <a:rPr lang="en"/>
                        <a:t>Task 2</a:t>
                      </a:r>
                      <a:endParaRPr/>
                    </a:p>
                  </a:txBody>
                  <a:tcPr marT="91425" marB="91425" marR="91425" marL="91425" anchor="ctr">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100</a:t>
                      </a:r>
                      <a:endParaRPr/>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300"/>
                        <a:t>1005.78</a:t>
                      </a:r>
                      <a:endParaRPr sz="1300"/>
                    </a:p>
                  </a:txBody>
                  <a:tcPr marT="19050" marB="19050" marR="28575" marL="28575" anchor="ctr"/>
                </a:tc>
                <a:tc>
                  <a:txBody>
                    <a:bodyPr/>
                    <a:lstStyle/>
                    <a:p>
                      <a:pPr indent="0" lvl="0" marL="0" rtl="0" algn="ctr">
                        <a:lnSpc>
                          <a:spcPct val="115000"/>
                        </a:lnSpc>
                        <a:spcBef>
                          <a:spcPts val="0"/>
                        </a:spcBef>
                        <a:spcAft>
                          <a:spcPts val="0"/>
                        </a:spcAft>
                        <a:buNone/>
                      </a:pPr>
                      <a:r>
                        <a:rPr lang="en" sz="1300"/>
                        <a:t>1017.62</a:t>
                      </a:r>
                      <a:endParaRPr sz="1300"/>
                    </a:p>
                  </a:txBody>
                  <a:tcPr marT="19050" marB="19050" marR="28575" marL="28575" anchor="ctr"/>
                </a:tc>
                <a:tc>
                  <a:txBody>
                    <a:bodyPr/>
                    <a:lstStyle/>
                    <a:p>
                      <a:pPr indent="0" lvl="0" marL="0" rtl="0" algn="ctr">
                        <a:lnSpc>
                          <a:spcPct val="115000"/>
                        </a:lnSpc>
                        <a:spcBef>
                          <a:spcPts val="0"/>
                        </a:spcBef>
                        <a:spcAft>
                          <a:spcPts val="0"/>
                        </a:spcAft>
                        <a:buNone/>
                      </a:pPr>
                      <a:r>
                        <a:rPr lang="en" sz="1300"/>
                        <a:t>1065.84</a:t>
                      </a:r>
                      <a:endParaRPr sz="1300"/>
                    </a:p>
                  </a:txBody>
                  <a:tcPr marT="19050" marB="19050" marR="28575" marL="28575" anchor="ctr"/>
                </a:tc>
                <a:tc>
                  <a:txBody>
                    <a:bodyPr/>
                    <a:lstStyle/>
                    <a:p>
                      <a:pPr indent="0" lvl="0" marL="0" rtl="0" algn="ctr">
                        <a:lnSpc>
                          <a:spcPct val="115000"/>
                        </a:lnSpc>
                        <a:spcBef>
                          <a:spcPts val="0"/>
                        </a:spcBef>
                        <a:spcAft>
                          <a:spcPts val="0"/>
                        </a:spcAft>
                        <a:buNone/>
                      </a:pPr>
                      <a:r>
                        <a:rPr lang="en" sz="1300"/>
                        <a:t>959.89</a:t>
                      </a:r>
                      <a:endParaRPr sz="1300"/>
                    </a:p>
                  </a:txBody>
                  <a:tcPr marT="19050" marB="19050" marR="28575" marL="28575" anchor="ctr"/>
                </a:tc>
              </a:tr>
              <a:tr h="347725">
                <a:tc>
                  <a:txBody>
                    <a:bodyPr/>
                    <a:lstStyle/>
                    <a:p>
                      <a:pPr indent="0" lvl="0" marL="0" rtl="0" algn="ctr">
                        <a:spcBef>
                          <a:spcPts val="0"/>
                        </a:spcBef>
                        <a:spcAft>
                          <a:spcPts val="0"/>
                        </a:spcAft>
                        <a:buNone/>
                      </a:pPr>
                      <a:r>
                        <a:t/>
                      </a:r>
                      <a:endParaRPr/>
                    </a:p>
                  </a:txBody>
                  <a:tcPr marT="91425" marB="91425" marR="91425" marL="91425" anchor="ctr">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1000</a:t>
                      </a:r>
                      <a:endParaRPr/>
                    </a:p>
                  </a:txBody>
                  <a:tcPr marT="91425" marB="91425" marR="91425" marL="91425" anchor="ctr">
                    <a:lnL cap="flat" cmpd="sng" w="9525">
                      <a:solidFill>
                        <a:srgbClr val="000000"/>
                      </a:solidFill>
                      <a:prstDash val="solid"/>
                      <a:round/>
                      <a:headEnd len="sm" w="sm" type="none"/>
                      <a:tailEnd len="sm" w="sm" type="none"/>
                    </a:lnL>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7033.55</a:t>
                      </a:r>
                      <a:endParaRPr sz="1300"/>
                    </a:p>
                  </a:txBody>
                  <a:tcPr marT="19050" marB="19050" marR="28575" marL="28575" anchor="ct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8426.81</a:t>
                      </a:r>
                      <a:endParaRPr sz="1300"/>
                    </a:p>
                  </a:txBody>
                  <a:tcPr marT="19050" marB="19050" marR="28575" marL="28575" anchor="ct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9162.43</a:t>
                      </a:r>
                      <a:endParaRPr sz="1300"/>
                    </a:p>
                  </a:txBody>
                  <a:tcPr marT="19050" marB="19050" marR="28575" marL="28575" anchor="ct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6304.88</a:t>
                      </a:r>
                      <a:endParaRPr sz="1300"/>
                    </a:p>
                  </a:txBody>
                  <a:tcPr marT="19050" marB="19050" marR="28575" marL="28575" anchor="ctr">
                    <a:lnB cap="flat" cmpd="sng" w="9525">
                      <a:solidFill>
                        <a:srgbClr val="000000"/>
                      </a:solidFill>
                      <a:prstDash val="solid"/>
                      <a:round/>
                      <a:headEnd len="sm" w="sm" type="none"/>
                      <a:tailEnd len="sm" w="sm" type="none"/>
                    </a:lnB>
                  </a:tcPr>
                </a:tc>
              </a:tr>
              <a:tr h="382000">
                <a:tc>
                  <a:txBody>
                    <a:bodyPr/>
                    <a:lstStyle/>
                    <a:p>
                      <a:pPr indent="0" lvl="0" marL="0" rtl="0" algn="ctr">
                        <a:spcBef>
                          <a:spcPts val="0"/>
                        </a:spcBef>
                        <a:spcAft>
                          <a:spcPts val="0"/>
                        </a:spcAft>
                        <a:buNone/>
                      </a:pPr>
                      <a:r>
                        <a:t/>
                      </a:r>
                      <a:endParaRPr/>
                    </a:p>
                  </a:txBody>
                  <a:tcPr marT="91425" marB="91425" marR="91425" marL="91425" anchor="ctr">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10</a:t>
                      </a:r>
                      <a:endParaRPr/>
                    </a:p>
                  </a:txBody>
                  <a:tcPr marT="91425" marB="91425" marR="91425" marL="91425" anchor="ctr">
                    <a:lnL cap="flat" cmpd="sng" w="9525">
                      <a:solidFill>
                        <a:srgbClr val="000000"/>
                      </a:solidFill>
                      <a:prstDash val="solid"/>
                      <a:round/>
                      <a:headEnd len="sm" w="sm" type="none"/>
                      <a:tailEnd len="sm" w="sm" type="none"/>
                    </a:lnL>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 sz="1300"/>
                        <a:t>62.56</a:t>
                      </a:r>
                      <a:endParaRPr sz="1300"/>
                    </a:p>
                  </a:txBody>
                  <a:tcPr marT="19050" marB="19050" marR="91425" marL="91425" anchor="ctr">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300"/>
                        <a:t>106.17</a:t>
                      </a:r>
                      <a:endParaRPr sz="1300"/>
                    </a:p>
                  </a:txBody>
                  <a:tcPr marT="19050" marB="19050" marR="91425" marL="91425" anchor="ctr">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300"/>
                        <a:t>108.14</a:t>
                      </a:r>
                      <a:endParaRPr sz="1300"/>
                    </a:p>
                  </a:txBody>
                  <a:tcPr marT="19050" marB="19050" marR="91425" marL="91425" anchor="ctr">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300"/>
                        <a:t>65.37</a:t>
                      </a:r>
                      <a:endParaRPr sz="1300"/>
                    </a:p>
                  </a:txBody>
                  <a:tcPr marT="19050" marB="19050" marR="91425" marL="91425" anchor="ctr">
                    <a:lnT cap="flat" cmpd="sng" w="9525">
                      <a:solidFill>
                        <a:srgbClr val="000000"/>
                      </a:solidFill>
                      <a:prstDash val="solid"/>
                      <a:round/>
                      <a:headEnd len="sm" w="sm" type="none"/>
                      <a:tailEnd len="sm" w="sm" type="none"/>
                    </a:lnT>
                  </a:tcPr>
                </a:tc>
              </a:tr>
              <a:tr h="382000">
                <a:tc>
                  <a:txBody>
                    <a:bodyPr/>
                    <a:lstStyle/>
                    <a:p>
                      <a:pPr indent="0" lvl="0" marL="0" rtl="0" algn="ctr">
                        <a:spcBef>
                          <a:spcPts val="0"/>
                        </a:spcBef>
                        <a:spcAft>
                          <a:spcPts val="0"/>
                        </a:spcAft>
                        <a:buNone/>
                      </a:pPr>
                      <a:r>
                        <a:rPr lang="en"/>
                        <a:t>Task 3</a:t>
                      </a:r>
                      <a:endParaRPr/>
                    </a:p>
                  </a:txBody>
                  <a:tcPr marT="91425" marB="91425" marR="91425" marL="91425" anchor="ctr">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100</a:t>
                      </a:r>
                      <a:endParaRPr/>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1300"/>
                        <a:t>64.00</a:t>
                      </a:r>
                      <a:endParaRPr sz="1300"/>
                    </a:p>
                  </a:txBody>
                  <a:tcPr marT="19050" marB="19050" marR="91425" marL="91425" anchor="ctr"/>
                </a:tc>
                <a:tc>
                  <a:txBody>
                    <a:bodyPr/>
                    <a:lstStyle/>
                    <a:p>
                      <a:pPr indent="0" lvl="0" marL="0" rtl="0" algn="ctr">
                        <a:spcBef>
                          <a:spcPts val="0"/>
                        </a:spcBef>
                        <a:spcAft>
                          <a:spcPts val="0"/>
                        </a:spcAft>
                        <a:buNone/>
                      </a:pPr>
                      <a:r>
                        <a:rPr lang="en" sz="1300"/>
                        <a:t>111.34</a:t>
                      </a:r>
                      <a:endParaRPr sz="1300"/>
                    </a:p>
                  </a:txBody>
                  <a:tcPr marT="19050" marB="19050" marR="91425" marL="91425" anchor="ctr"/>
                </a:tc>
                <a:tc>
                  <a:txBody>
                    <a:bodyPr/>
                    <a:lstStyle/>
                    <a:p>
                      <a:pPr indent="0" lvl="0" marL="0" rtl="0" algn="ctr">
                        <a:spcBef>
                          <a:spcPts val="0"/>
                        </a:spcBef>
                        <a:spcAft>
                          <a:spcPts val="0"/>
                        </a:spcAft>
                        <a:buNone/>
                      </a:pPr>
                      <a:r>
                        <a:rPr lang="en" sz="1300"/>
                        <a:t>108.93</a:t>
                      </a:r>
                      <a:endParaRPr sz="1300"/>
                    </a:p>
                  </a:txBody>
                  <a:tcPr marT="19050" marB="19050" marR="91425" marL="91425" anchor="ctr"/>
                </a:tc>
                <a:tc>
                  <a:txBody>
                    <a:bodyPr/>
                    <a:lstStyle/>
                    <a:p>
                      <a:pPr indent="0" lvl="0" marL="0" rtl="0" algn="ctr">
                        <a:spcBef>
                          <a:spcPts val="0"/>
                        </a:spcBef>
                        <a:spcAft>
                          <a:spcPts val="0"/>
                        </a:spcAft>
                        <a:buNone/>
                      </a:pPr>
                      <a:r>
                        <a:rPr lang="en" sz="1300"/>
                        <a:t>65.73</a:t>
                      </a:r>
                      <a:endParaRPr sz="1300"/>
                    </a:p>
                  </a:txBody>
                  <a:tcPr marT="19050" marB="19050" marR="91425" marL="91425" anchor="ctr"/>
                </a:tc>
              </a:tr>
              <a:tr h="382000">
                <a:tc>
                  <a:txBody>
                    <a:bodyPr/>
                    <a:lstStyle/>
                    <a:p>
                      <a:pPr indent="0" lvl="0" marL="0" rtl="0" algn="ctr">
                        <a:spcBef>
                          <a:spcPts val="0"/>
                        </a:spcBef>
                        <a:spcAft>
                          <a:spcPts val="0"/>
                        </a:spcAft>
                        <a:buNone/>
                      </a:pPr>
                      <a:r>
                        <a:t/>
                      </a:r>
                      <a:endParaRPr/>
                    </a:p>
                  </a:txBody>
                  <a:tcPr marT="91425" marB="91425" marR="91425" marL="91425" anchor="ctr">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a:t>1000</a:t>
                      </a:r>
                      <a:endParaRPr/>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1300"/>
                        <a:t>64.78</a:t>
                      </a:r>
                      <a:endParaRPr sz="1300"/>
                    </a:p>
                  </a:txBody>
                  <a:tcPr marT="19050" marB="19050" marR="91425" marL="91425" anchor="ctr"/>
                </a:tc>
                <a:tc>
                  <a:txBody>
                    <a:bodyPr/>
                    <a:lstStyle/>
                    <a:p>
                      <a:pPr indent="0" lvl="0" marL="0" rtl="0" algn="ctr">
                        <a:spcBef>
                          <a:spcPts val="0"/>
                        </a:spcBef>
                        <a:spcAft>
                          <a:spcPts val="0"/>
                        </a:spcAft>
                        <a:buNone/>
                      </a:pPr>
                      <a:r>
                        <a:rPr lang="en" sz="1300"/>
                        <a:t>118.77</a:t>
                      </a:r>
                      <a:endParaRPr sz="1300"/>
                    </a:p>
                  </a:txBody>
                  <a:tcPr marT="19050" marB="19050" marR="91425" marL="91425" anchor="ctr"/>
                </a:tc>
                <a:tc>
                  <a:txBody>
                    <a:bodyPr/>
                    <a:lstStyle/>
                    <a:p>
                      <a:pPr indent="0" lvl="0" marL="0" rtl="0" algn="ctr">
                        <a:spcBef>
                          <a:spcPts val="0"/>
                        </a:spcBef>
                        <a:spcAft>
                          <a:spcPts val="0"/>
                        </a:spcAft>
                        <a:buNone/>
                      </a:pPr>
                      <a:r>
                        <a:rPr lang="en" sz="1300"/>
                        <a:t>113.57</a:t>
                      </a:r>
                      <a:endParaRPr sz="1300"/>
                    </a:p>
                  </a:txBody>
                  <a:tcPr marT="19050" marB="19050" marR="91425" marL="91425" anchor="ctr"/>
                </a:tc>
                <a:tc>
                  <a:txBody>
                    <a:bodyPr/>
                    <a:lstStyle/>
                    <a:p>
                      <a:pPr indent="0" lvl="0" marL="0" rtl="0" algn="ctr">
                        <a:spcBef>
                          <a:spcPts val="0"/>
                        </a:spcBef>
                        <a:spcAft>
                          <a:spcPts val="0"/>
                        </a:spcAft>
                        <a:buNone/>
                      </a:pPr>
                      <a:r>
                        <a:rPr lang="en" sz="1300"/>
                        <a:t>67.42</a:t>
                      </a:r>
                      <a:endParaRPr sz="1300"/>
                    </a:p>
                  </a:txBody>
                  <a:tcPr marT="19050" marB="19050" marR="91425" marL="91425"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3"/>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End</a:t>
            </a:r>
            <a:endParaRPr/>
          </a:p>
        </p:txBody>
      </p:sp>
      <p:sp>
        <p:nvSpPr>
          <p:cNvPr id="519" name="Google Shape;519;p43"/>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520" name="Google Shape;520;p43"/>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4"/>
          <p:cNvSpPr txBox="1"/>
          <p:nvPr>
            <p:ph type="ctrTitle"/>
          </p:nvPr>
        </p:nvSpPr>
        <p:spPr>
          <a:xfrm>
            <a:off x="2638450" y="855499"/>
            <a:ext cx="3867300" cy="59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END</a:t>
            </a:r>
            <a:endParaRPr sz="2800"/>
          </a:p>
        </p:txBody>
      </p:sp>
      <p:sp>
        <p:nvSpPr>
          <p:cNvPr id="526" name="Google Shape;526;p44"/>
          <p:cNvSpPr txBox="1"/>
          <p:nvPr>
            <p:ph idx="1" type="subTitle"/>
          </p:nvPr>
        </p:nvSpPr>
        <p:spPr>
          <a:xfrm>
            <a:off x="485000" y="2035025"/>
            <a:ext cx="42249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100">
                <a:latin typeface="Roboto Condensed"/>
                <a:ea typeface="Roboto Condensed"/>
                <a:cs typeface="Roboto Condensed"/>
                <a:sym typeface="Roboto Condensed"/>
              </a:rPr>
              <a:t>Thank you for your </a:t>
            </a:r>
            <a:r>
              <a:rPr b="1" lang="en" sz="2100">
                <a:latin typeface="Roboto Condensed"/>
                <a:ea typeface="Roboto Condensed"/>
                <a:cs typeface="Roboto Condensed"/>
                <a:sym typeface="Roboto Condensed"/>
              </a:rPr>
              <a:t>attendance</a:t>
            </a:r>
            <a:endParaRPr b="1" sz="2100">
              <a:latin typeface="Roboto Condensed"/>
              <a:ea typeface="Roboto Condensed"/>
              <a:cs typeface="Roboto Condensed"/>
              <a:sym typeface="Roboto Condensed"/>
            </a:endParaRPr>
          </a:p>
        </p:txBody>
      </p:sp>
      <p:cxnSp>
        <p:nvCxnSpPr>
          <p:cNvPr id="527" name="Google Shape;527;p44"/>
          <p:cNvCxnSpPr/>
          <p:nvPr/>
        </p:nvCxnSpPr>
        <p:spPr>
          <a:xfrm>
            <a:off x="4569600" y="13549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44"/>
          <p:cNvCxnSpPr/>
          <p:nvPr/>
        </p:nvCxnSpPr>
        <p:spPr>
          <a:xfrm>
            <a:off x="-118125" y="4718600"/>
            <a:ext cx="4574400" cy="0"/>
          </a:xfrm>
          <a:prstGeom prst="straightConnector1">
            <a:avLst/>
          </a:prstGeom>
          <a:noFill/>
          <a:ln cap="flat" cmpd="sng" w="9525">
            <a:solidFill>
              <a:schemeClr val="dk1"/>
            </a:solidFill>
            <a:prstDash val="solid"/>
            <a:round/>
            <a:headEnd len="med" w="med" type="none"/>
            <a:tailEnd len="med" w="med" type="none"/>
          </a:ln>
        </p:spPr>
      </p:cxnSp>
      <p:pic>
        <p:nvPicPr>
          <p:cNvPr id="529" name="Google Shape;529;p44"/>
          <p:cNvPicPr preferRelativeResize="0"/>
          <p:nvPr/>
        </p:nvPicPr>
        <p:blipFill>
          <a:blip r:embed="rId3">
            <a:alphaModFix/>
          </a:blip>
          <a:stretch>
            <a:fillRect/>
          </a:stretch>
        </p:blipFill>
        <p:spPr>
          <a:xfrm>
            <a:off x="4569600" y="2087850"/>
            <a:ext cx="3374149" cy="2354875"/>
          </a:xfrm>
          <a:prstGeom prst="rect">
            <a:avLst/>
          </a:prstGeom>
          <a:noFill/>
          <a:ln>
            <a:noFill/>
          </a:ln>
        </p:spPr>
      </p:pic>
      <p:sp>
        <p:nvSpPr>
          <p:cNvPr id="530" name="Google Shape;530;p44"/>
          <p:cNvSpPr txBox="1"/>
          <p:nvPr>
            <p:ph idx="1" type="subTitle"/>
          </p:nvPr>
        </p:nvSpPr>
        <p:spPr>
          <a:xfrm>
            <a:off x="485000" y="2563775"/>
            <a:ext cx="42249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100">
                <a:latin typeface="Roboto Condensed"/>
                <a:ea typeface="Roboto Condensed"/>
                <a:cs typeface="Roboto Condensed"/>
                <a:sym typeface="Roboto Condensed"/>
              </a:rPr>
              <a:t>Any Questions?</a:t>
            </a:r>
            <a:endParaRPr b="1" sz="2100">
              <a:latin typeface="Roboto Condensed"/>
              <a:ea typeface="Roboto Condensed"/>
              <a:cs typeface="Roboto Condensed"/>
              <a:sym typeface="Roboto Condensed"/>
            </a:endParaRPr>
          </a:p>
        </p:txBody>
      </p:sp>
      <p:sp>
        <p:nvSpPr>
          <p:cNvPr id="531" name="Google Shape;531;p44"/>
          <p:cNvSpPr txBox="1"/>
          <p:nvPr/>
        </p:nvSpPr>
        <p:spPr>
          <a:xfrm>
            <a:off x="8575225" y="4882650"/>
            <a:ext cx="5688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18/18</a:t>
            </a:r>
            <a:endParaRPr sz="1200">
              <a:latin typeface="Exo 2 Regular"/>
              <a:ea typeface="Exo 2 Regular"/>
              <a:cs typeface="Exo 2 Regular"/>
              <a:sym typeface="Exo 2 Regular"/>
            </a:endParaRPr>
          </a:p>
        </p:txBody>
      </p:sp>
      <p:grpSp>
        <p:nvGrpSpPr>
          <p:cNvPr id="532" name="Google Shape;532;p44"/>
          <p:cNvGrpSpPr/>
          <p:nvPr/>
        </p:nvGrpSpPr>
        <p:grpSpPr>
          <a:xfrm>
            <a:off x="2638454" y="72263"/>
            <a:ext cx="3447006" cy="602525"/>
            <a:chOff x="2370329" y="74213"/>
            <a:chExt cx="3447006" cy="602525"/>
          </a:xfrm>
        </p:grpSpPr>
        <p:sp>
          <p:nvSpPr>
            <p:cNvPr id="533" name="Google Shape;533;p44"/>
            <p:cNvSpPr/>
            <p:nvPr/>
          </p:nvSpPr>
          <p:spPr>
            <a:xfrm>
              <a:off x="2370704" y="83763"/>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4"/>
            <p:cNvSpPr txBox="1"/>
            <p:nvPr/>
          </p:nvSpPr>
          <p:spPr>
            <a:xfrm>
              <a:off x="2370329" y="742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01</a:t>
              </a:r>
              <a:endParaRPr sz="2200">
                <a:solidFill>
                  <a:schemeClr val="dk1"/>
                </a:solidFill>
                <a:latin typeface="Exo 2 Regular"/>
                <a:ea typeface="Exo 2 Regular"/>
                <a:cs typeface="Exo 2 Regular"/>
                <a:sym typeface="Exo 2 Regular"/>
              </a:endParaRPr>
            </a:p>
          </p:txBody>
        </p:sp>
        <p:cxnSp>
          <p:nvCxnSpPr>
            <p:cNvPr id="535" name="Google Shape;535;p44"/>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536" name="Google Shape;536;p44"/>
            <p:cNvSpPr/>
            <p:nvPr/>
          </p:nvSpPr>
          <p:spPr>
            <a:xfrm>
              <a:off x="3326965" y="74219"/>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4"/>
            <p:cNvSpPr txBox="1"/>
            <p:nvPr/>
          </p:nvSpPr>
          <p:spPr>
            <a:xfrm>
              <a:off x="3326788" y="85737"/>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02</a:t>
              </a:r>
              <a:endParaRPr sz="2200">
                <a:solidFill>
                  <a:schemeClr val="dk1"/>
                </a:solidFill>
                <a:latin typeface="Exo 2 Regular"/>
                <a:ea typeface="Exo 2 Regular"/>
                <a:cs typeface="Exo 2 Regular"/>
                <a:sym typeface="Exo 2 Regular"/>
              </a:endParaRPr>
            </a:p>
          </p:txBody>
        </p:sp>
        <p:cxnSp>
          <p:nvCxnSpPr>
            <p:cNvPr id="538" name="Google Shape;538;p44"/>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539" name="Google Shape;539;p44"/>
            <p:cNvSpPr/>
            <p:nvPr/>
          </p:nvSpPr>
          <p:spPr>
            <a:xfrm>
              <a:off x="4283250" y="76104"/>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4"/>
            <p:cNvSpPr txBox="1"/>
            <p:nvPr/>
          </p:nvSpPr>
          <p:spPr>
            <a:xfrm>
              <a:off x="4283262" y="83754"/>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03</a:t>
              </a:r>
              <a:endParaRPr sz="2200">
                <a:solidFill>
                  <a:schemeClr val="dk1"/>
                </a:solidFill>
                <a:latin typeface="Exo 2 Regular"/>
                <a:ea typeface="Exo 2 Regular"/>
                <a:cs typeface="Exo 2 Regular"/>
                <a:sym typeface="Exo 2 Regular"/>
              </a:endParaRPr>
            </a:p>
          </p:txBody>
        </p:sp>
        <p:cxnSp>
          <p:nvCxnSpPr>
            <p:cNvPr id="541" name="Google Shape;541;p44"/>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542" name="Google Shape;542;p44"/>
            <p:cNvSpPr/>
            <p:nvPr/>
          </p:nvSpPr>
          <p:spPr>
            <a:xfrm>
              <a:off x="5239535" y="83775"/>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4"/>
            <p:cNvSpPr txBox="1"/>
            <p:nvPr/>
          </p:nvSpPr>
          <p:spPr>
            <a:xfrm>
              <a:off x="5239385" y="83750"/>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xo 2 Regular"/>
                  <a:ea typeface="Exo 2 Regular"/>
                  <a:cs typeface="Exo 2 Regular"/>
                  <a:sym typeface="Exo 2 Regular"/>
                </a:rPr>
                <a:t>04</a:t>
              </a:r>
              <a:endParaRPr sz="2200">
                <a:solidFill>
                  <a:schemeClr val="lt1"/>
                </a:solidFill>
                <a:latin typeface="Exo 2 Regular"/>
                <a:ea typeface="Exo 2 Regular"/>
                <a:cs typeface="Exo 2 Regular"/>
                <a:sym typeface="Exo 2 Regul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75" name="Google Shape;175;p27"/>
          <p:cNvSpPr txBox="1"/>
          <p:nvPr>
            <p:ph idx="2" type="ctrTitle"/>
          </p:nvPr>
        </p:nvSpPr>
        <p:spPr>
          <a:xfrm>
            <a:off x="367150" y="150250"/>
            <a:ext cx="18744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176" name="Google Shape;176;p27"/>
          <p:cNvSpPr txBox="1"/>
          <p:nvPr>
            <p:ph idx="1" type="subTitle"/>
          </p:nvPr>
        </p:nvSpPr>
        <p:spPr>
          <a:xfrm>
            <a:off x="790496" y="595453"/>
            <a:ext cx="1674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we describe the topic of  dominance-based Queries</a:t>
            </a:r>
            <a:endParaRPr/>
          </a:p>
        </p:txBody>
      </p:sp>
      <p:sp>
        <p:nvSpPr>
          <p:cNvPr id="177" name="Google Shape;177;p27"/>
          <p:cNvSpPr txBox="1"/>
          <p:nvPr>
            <p:ph idx="9" type="ctrTitle"/>
          </p:nvPr>
        </p:nvSpPr>
        <p:spPr>
          <a:xfrm>
            <a:off x="440400" y="1167850"/>
            <a:ext cx="19245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accent6"/>
              </a:buClr>
              <a:buSzPts val="1100"/>
              <a:buFont typeface="Arial"/>
              <a:buNone/>
            </a:pPr>
            <a:r>
              <a:rPr lang="en"/>
              <a:t>Implementation</a:t>
            </a:r>
            <a:endParaRPr/>
          </a:p>
        </p:txBody>
      </p:sp>
      <p:sp>
        <p:nvSpPr>
          <p:cNvPr id="178" name="Google Shape;178;p27"/>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we describe the main </a:t>
            </a:r>
            <a:r>
              <a:rPr lang="en"/>
              <a:t>techniques</a:t>
            </a:r>
            <a:r>
              <a:rPr lang="en"/>
              <a:t>.</a:t>
            </a:r>
            <a:endParaRPr/>
          </a:p>
        </p:txBody>
      </p:sp>
      <p:sp>
        <p:nvSpPr>
          <p:cNvPr id="179" name="Google Shape;179;p27"/>
          <p:cNvSpPr txBox="1"/>
          <p:nvPr>
            <p:ph idx="3" type="title"/>
          </p:nvPr>
        </p:nvSpPr>
        <p:spPr>
          <a:xfrm>
            <a:off x="2064698" y="456323"/>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80" name="Google Shape;180;p27"/>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81" name="Google Shape;181;p27"/>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27"/>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27"/>
          <p:cNvSpPr txBox="1"/>
          <p:nvPr>
            <p:ph idx="6" type="title"/>
          </p:nvPr>
        </p:nvSpPr>
        <p:spPr>
          <a:xfrm>
            <a:off x="5931158" y="309962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84" name="Google Shape;184;p27"/>
          <p:cNvSpPr txBox="1"/>
          <p:nvPr>
            <p:ph idx="7" type="title"/>
          </p:nvPr>
        </p:nvSpPr>
        <p:spPr>
          <a:xfrm>
            <a:off x="5931158" y="424021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85" name="Google Shape;185;p27"/>
          <p:cNvSpPr txBox="1"/>
          <p:nvPr>
            <p:ph idx="16" type="ctrTitle"/>
          </p:nvPr>
        </p:nvSpPr>
        <p:spPr>
          <a:xfrm>
            <a:off x="6820708" y="2905142"/>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en"/>
              <a:t>Experiments</a:t>
            </a:r>
            <a:endParaRPr/>
          </a:p>
        </p:txBody>
      </p:sp>
      <p:sp>
        <p:nvSpPr>
          <p:cNvPr id="186" name="Google Shape;186;p27"/>
          <p:cNvSpPr txBox="1"/>
          <p:nvPr>
            <p:ph idx="17" type="subTitle"/>
          </p:nvPr>
        </p:nvSpPr>
        <p:spPr>
          <a:xfrm>
            <a:off x="6820708" y="3354580"/>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present our experimental evaluation.</a:t>
            </a:r>
            <a:endParaRPr/>
          </a:p>
        </p:txBody>
      </p:sp>
      <p:sp>
        <p:nvSpPr>
          <p:cNvPr id="187" name="Google Shape;187;p27"/>
          <p:cNvSpPr txBox="1"/>
          <p:nvPr>
            <p:ph idx="18" type="ctrTitle"/>
          </p:nvPr>
        </p:nvSpPr>
        <p:spPr>
          <a:xfrm>
            <a:off x="6890433" y="40936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en"/>
              <a:t>The End</a:t>
            </a:r>
            <a:endParaRPr/>
          </a:p>
        </p:txBody>
      </p:sp>
      <p:sp>
        <p:nvSpPr>
          <p:cNvPr id="188" name="Google Shape;188;p27"/>
          <p:cNvSpPr txBox="1"/>
          <p:nvPr>
            <p:ph idx="19" type="subTitle"/>
          </p:nvPr>
        </p:nvSpPr>
        <p:spPr>
          <a:xfrm>
            <a:off x="6450958" y="4530417"/>
            <a:ext cx="1674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 ?</a:t>
            </a:r>
            <a:endParaRPr/>
          </a:p>
        </p:txBody>
      </p:sp>
      <p:sp>
        <p:nvSpPr>
          <p:cNvPr id="189" name="Google Shape;189;p27"/>
          <p:cNvSpPr txBox="1"/>
          <p:nvPr/>
        </p:nvSpPr>
        <p:spPr>
          <a:xfrm>
            <a:off x="8615975" y="4882650"/>
            <a:ext cx="5280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1/18</a:t>
            </a:r>
            <a:endParaRPr sz="1200">
              <a:latin typeface="Exo 2 Regular"/>
              <a:ea typeface="Exo 2 Regular"/>
              <a:cs typeface="Exo 2 Regular"/>
              <a:sym typeface="Exo 2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95" name="Google Shape;195;p28"/>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96" name="Google Shape;196;p28"/>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ctrTitle"/>
          </p:nvPr>
        </p:nvSpPr>
        <p:spPr>
          <a:xfrm>
            <a:off x="2664250" y="791875"/>
            <a:ext cx="3708300" cy="45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I</a:t>
            </a:r>
            <a:r>
              <a:rPr lang="en" sz="2300"/>
              <a:t>NTRODUCTION</a:t>
            </a:r>
            <a:endParaRPr sz="2300"/>
          </a:p>
        </p:txBody>
      </p:sp>
      <p:cxnSp>
        <p:nvCxnSpPr>
          <p:cNvPr id="202" name="Google Shape;202;p29"/>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03" name="Google Shape;203;p29"/>
          <p:cNvCxnSpPr/>
          <p:nvPr/>
        </p:nvCxnSpPr>
        <p:spPr>
          <a:xfrm>
            <a:off x="169950" y="4577125"/>
            <a:ext cx="4574400" cy="0"/>
          </a:xfrm>
          <a:prstGeom prst="straightConnector1">
            <a:avLst/>
          </a:prstGeom>
          <a:noFill/>
          <a:ln cap="flat" cmpd="sng" w="9525">
            <a:solidFill>
              <a:schemeClr val="dk1"/>
            </a:solidFill>
            <a:prstDash val="solid"/>
            <a:round/>
            <a:headEnd len="med" w="med" type="none"/>
            <a:tailEnd len="med" w="med" type="none"/>
          </a:ln>
        </p:spPr>
      </p:cxnSp>
      <p:pic>
        <p:nvPicPr>
          <p:cNvPr id="204" name="Google Shape;204;p29"/>
          <p:cNvPicPr preferRelativeResize="0"/>
          <p:nvPr/>
        </p:nvPicPr>
        <p:blipFill>
          <a:blip r:embed="rId3">
            <a:alphaModFix/>
          </a:blip>
          <a:stretch>
            <a:fillRect/>
          </a:stretch>
        </p:blipFill>
        <p:spPr>
          <a:xfrm>
            <a:off x="169962" y="2168238"/>
            <a:ext cx="2631413" cy="2303588"/>
          </a:xfrm>
          <a:prstGeom prst="rect">
            <a:avLst/>
          </a:prstGeom>
          <a:noFill/>
          <a:ln>
            <a:noFill/>
          </a:ln>
        </p:spPr>
      </p:pic>
      <p:pic>
        <p:nvPicPr>
          <p:cNvPr id="205" name="Google Shape;205;p29"/>
          <p:cNvPicPr preferRelativeResize="0"/>
          <p:nvPr/>
        </p:nvPicPr>
        <p:blipFill>
          <a:blip r:embed="rId4">
            <a:alphaModFix/>
          </a:blip>
          <a:stretch>
            <a:fillRect/>
          </a:stretch>
        </p:blipFill>
        <p:spPr>
          <a:xfrm>
            <a:off x="129619" y="1322739"/>
            <a:ext cx="768850" cy="845508"/>
          </a:xfrm>
          <a:prstGeom prst="rect">
            <a:avLst/>
          </a:prstGeom>
          <a:noFill/>
          <a:ln>
            <a:noFill/>
          </a:ln>
        </p:spPr>
      </p:pic>
      <p:pic>
        <p:nvPicPr>
          <p:cNvPr id="206" name="Google Shape;206;p29"/>
          <p:cNvPicPr preferRelativeResize="0"/>
          <p:nvPr/>
        </p:nvPicPr>
        <p:blipFill>
          <a:blip r:embed="rId4">
            <a:alphaModFix/>
          </a:blip>
          <a:stretch>
            <a:fillRect/>
          </a:stretch>
        </p:blipFill>
        <p:spPr>
          <a:xfrm>
            <a:off x="1126294" y="1071739"/>
            <a:ext cx="768850" cy="845508"/>
          </a:xfrm>
          <a:prstGeom prst="rect">
            <a:avLst/>
          </a:prstGeom>
          <a:noFill/>
          <a:ln>
            <a:noFill/>
          </a:ln>
        </p:spPr>
      </p:pic>
      <p:pic>
        <p:nvPicPr>
          <p:cNvPr id="207" name="Google Shape;207;p29"/>
          <p:cNvPicPr preferRelativeResize="0"/>
          <p:nvPr/>
        </p:nvPicPr>
        <p:blipFill>
          <a:blip r:embed="rId4">
            <a:alphaModFix/>
          </a:blip>
          <a:stretch>
            <a:fillRect/>
          </a:stretch>
        </p:blipFill>
        <p:spPr>
          <a:xfrm>
            <a:off x="2122969" y="1367214"/>
            <a:ext cx="768850" cy="845508"/>
          </a:xfrm>
          <a:prstGeom prst="rect">
            <a:avLst/>
          </a:prstGeom>
          <a:noFill/>
          <a:ln>
            <a:noFill/>
          </a:ln>
        </p:spPr>
      </p:pic>
      <p:grpSp>
        <p:nvGrpSpPr>
          <p:cNvPr id="208" name="Google Shape;208;p29"/>
          <p:cNvGrpSpPr/>
          <p:nvPr/>
        </p:nvGrpSpPr>
        <p:grpSpPr>
          <a:xfrm rot="10800000">
            <a:off x="5894510" y="1744563"/>
            <a:ext cx="3201127" cy="1964697"/>
            <a:chOff x="2342222" y="1041096"/>
            <a:chExt cx="432953" cy="674829"/>
          </a:xfrm>
        </p:grpSpPr>
        <p:sp>
          <p:nvSpPr>
            <p:cNvPr id="209" name="Google Shape;209;p29"/>
            <p:cNvSpPr/>
            <p:nvPr/>
          </p:nvSpPr>
          <p:spPr>
            <a:xfrm rot="10800000">
              <a:off x="2342222" y="1041096"/>
              <a:ext cx="162829" cy="660982"/>
            </a:xfrm>
            <a:custGeom>
              <a:rect b="b" l="l" r="r" t="t"/>
              <a:pathLst>
                <a:path extrusionOk="0" h="19395" w="4639">
                  <a:moveTo>
                    <a:pt x="1" y="0"/>
                  </a:moveTo>
                  <a:lnTo>
                    <a:pt x="1" y="14757"/>
                  </a:lnTo>
                  <a:cubicBezTo>
                    <a:pt x="1" y="17318"/>
                    <a:pt x="2078" y="19395"/>
                    <a:pt x="4638" y="19395"/>
                  </a:cubicBezTo>
                  <a:lnTo>
                    <a:pt x="4638" y="4645"/>
                  </a:lnTo>
                  <a:cubicBezTo>
                    <a:pt x="4638" y="2078"/>
                    <a:pt x="256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rPr>
                <a:t>- Relevance</a:t>
              </a:r>
              <a:endParaRPr sz="1100">
                <a:solidFill>
                  <a:srgbClr val="FFFFFF"/>
                </a:solidFill>
              </a:endParaRPr>
            </a:p>
            <a:p>
              <a:pPr indent="0" lvl="0" marL="0" rtl="0" algn="l">
                <a:lnSpc>
                  <a:spcPct val="115000"/>
                </a:lnSpc>
                <a:spcBef>
                  <a:spcPts val="0"/>
                </a:spcBef>
                <a:spcAft>
                  <a:spcPts val="0"/>
                </a:spcAft>
                <a:buClr>
                  <a:schemeClr val="accent6"/>
                </a:buClr>
                <a:buSzPts val="1100"/>
                <a:buFont typeface="Arial"/>
                <a:buNone/>
              </a:pPr>
              <a:r>
                <a:rPr lang="en" sz="1100">
                  <a:solidFill>
                    <a:srgbClr val="FFFFFF"/>
                  </a:solidFill>
                </a:rPr>
                <a:t>- Scalability</a:t>
              </a:r>
              <a:endParaRPr sz="1100">
                <a:solidFill>
                  <a:srgbClr val="FFFFFF"/>
                </a:solidFill>
              </a:endParaRPr>
            </a:p>
            <a:p>
              <a:pPr indent="0" lvl="0" marL="0" rtl="0" algn="l">
                <a:lnSpc>
                  <a:spcPct val="115000"/>
                </a:lnSpc>
                <a:spcBef>
                  <a:spcPts val="0"/>
                </a:spcBef>
                <a:spcAft>
                  <a:spcPts val="0"/>
                </a:spcAft>
                <a:buClr>
                  <a:schemeClr val="accent6"/>
                </a:buClr>
                <a:buSzPts val="1100"/>
                <a:buFont typeface="Arial"/>
                <a:buNone/>
              </a:pPr>
              <a:r>
                <a:rPr lang="en" sz="1100">
                  <a:solidFill>
                    <a:srgbClr val="FFFFFF"/>
                  </a:solidFill>
                </a:rPr>
                <a:t>- Volume</a:t>
              </a:r>
              <a:endParaRPr sz="1100">
                <a:solidFill>
                  <a:srgbClr val="FFFFFF"/>
                </a:solidFill>
              </a:endParaRPr>
            </a:p>
            <a:p>
              <a:pPr indent="0" lvl="0" marL="0" rtl="0" algn="l">
                <a:lnSpc>
                  <a:spcPct val="115000"/>
                </a:lnSpc>
                <a:spcBef>
                  <a:spcPts val="0"/>
                </a:spcBef>
                <a:spcAft>
                  <a:spcPts val="0"/>
                </a:spcAft>
                <a:buClr>
                  <a:schemeClr val="accent6"/>
                </a:buClr>
                <a:buSzPts val="1100"/>
                <a:buFont typeface="Arial"/>
                <a:buNone/>
              </a:pPr>
              <a:r>
                <a:rPr lang="en" sz="1100">
                  <a:solidFill>
                    <a:srgbClr val="FFFFFF"/>
                  </a:solidFill>
                </a:rPr>
                <a:t>- Velocity</a:t>
              </a:r>
              <a:endParaRPr sz="1100">
                <a:solidFill>
                  <a:srgbClr val="FFFFFF"/>
                </a:solidFill>
              </a:endParaRPr>
            </a:p>
            <a:p>
              <a:pPr indent="0" lvl="0" marL="0" rtl="0" algn="ctr">
                <a:spcBef>
                  <a:spcPts val="0"/>
                </a:spcBef>
                <a:spcAft>
                  <a:spcPts val="0"/>
                </a:spcAft>
                <a:buNone/>
              </a:pPr>
              <a:r>
                <a:t/>
              </a:r>
              <a:endParaRPr sz="1100">
                <a:solidFill>
                  <a:srgbClr val="FFFFFF"/>
                </a:solidFill>
                <a:latin typeface="Roboto Condensed Light"/>
                <a:ea typeface="Roboto Condensed Light"/>
                <a:cs typeface="Roboto Condensed Light"/>
                <a:sym typeface="Roboto Condensed Light"/>
              </a:endParaRPr>
            </a:p>
          </p:txBody>
        </p:sp>
        <p:sp>
          <p:nvSpPr>
            <p:cNvPr id="210" name="Google Shape;210;p29"/>
            <p:cNvSpPr/>
            <p:nvPr/>
          </p:nvSpPr>
          <p:spPr>
            <a:xfrm flipH="1" rot="10800000">
              <a:off x="2534759" y="1054943"/>
              <a:ext cx="240416" cy="660982"/>
            </a:xfrm>
            <a:custGeom>
              <a:rect b="b" l="l" r="r" t="t"/>
              <a:pathLst>
                <a:path extrusionOk="0" h="19395" w="4639">
                  <a:moveTo>
                    <a:pt x="4638" y="0"/>
                  </a:moveTo>
                  <a:cubicBezTo>
                    <a:pt x="2078" y="0"/>
                    <a:pt x="1" y="2078"/>
                    <a:pt x="1" y="4645"/>
                  </a:cubicBezTo>
                  <a:lnTo>
                    <a:pt x="1" y="19395"/>
                  </a:lnTo>
                  <a:cubicBezTo>
                    <a:pt x="2561" y="19395"/>
                    <a:pt x="4638" y="17318"/>
                    <a:pt x="4638" y="14757"/>
                  </a:cubicBezTo>
                  <a:lnTo>
                    <a:pt x="4638"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Search through large volume of dynamically generated information to provide users with personalized content and services</a:t>
              </a:r>
              <a:endParaRPr sz="1200">
                <a:solidFill>
                  <a:srgbClr val="FFFFFF"/>
                </a:solidFill>
              </a:endParaRPr>
            </a:p>
            <a:p>
              <a:pPr indent="0" lvl="0" marL="0" rtl="0" algn="ctr">
                <a:spcBef>
                  <a:spcPts val="0"/>
                </a:spcBef>
                <a:spcAft>
                  <a:spcPts val="0"/>
                </a:spcAft>
                <a:buNone/>
              </a:pPr>
              <a:r>
                <a:t/>
              </a:r>
              <a:endParaRPr sz="1100">
                <a:solidFill>
                  <a:srgbClr val="FFFFFF"/>
                </a:solidFill>
                <a:latin typeface="Roboto Condensed Light"/>
                <a:ea typeface="Roboto Condensed Light"/>
                <a:cs typeface="Roboto Condensed Light"/>
                <a:sym typeface="Roboto Condensed Light"/>
              </a:endParaRPr>
            </a:p>
          </p:txBody>
        </p:sp>
      </p:grpSp>
      <p:cxnSp>
        <p:nvCxnSpPr>
          <p:cNvPr id="211" name="Google Shape;211;p29"/>
          <p:cNvCxnSpPr/>
          <p:nvPr/>
        </p:nvCxnSpPr>
        <p:spPr>
          <a:xfrm>
            <a:off x="2853925" y="2579800"/>
            <a:ext cx="620700" cy="0"/>
          </a:xfrm>
          <a:prstGeom prst="straightConnector1">
            <a:avLst/>
          </a:prstGeom>
          <a:noFill/>
          <a:ln cap="flat" cmpd="sng" w="9525">
            <a:solidFill>
              <a:schemeClr val="dk1"/>
            </a:solidFill>
            <a:prstDash val="solid"/>
            <a:round/>
            <a:headEnd len="med" w="med" type="none"/>
            <a:tailEnd len="med" w="med" type="triangle"/>
          </a:ln>
        </p:spPr>
      </p:cxnSp>
      <p:sp>
        <p:nvSpPr>
          <p:cNvPr id="212" name="Google Shape;212;p29"/>
          <p:cNvSpPr txBox="1"/>
          <p:nvPr/>
        </p:nvSpPr>
        <p:spPr>
          <a:xfrm>
            <a:off x="3527175" y="2314225"/>
            <a:ext cx="24156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xo 2 Regular"/>
                <a:ea typeface="Exo 2 Regular"/>
                <a:cs typeface="Exo 2 Regular"/>
                <a:sym typeface="Exo 2 Regular"/>
              </a:rPr>
              <a:t>Large volume of generated information</a:t>
            </a:r>
            <a:endParaRPr>
              <a:latin typeface="Exo 2 Regular"/>
              <a:ea typeface="Exo 2 Regular"/>
              <a:cs typeface="Exo 2 Regular"/>
              <a:sym typeface="Exo 2 Regular"/>
            </a:endParaRPr>
          </a:p>
        </p:txBody>
      </p:sp>
      <p:cxnSp>
        <p:nvCxnSpPr>
          <p:cNvPr id="213" name="Google Shape;213;p29"/>
          <p:cNvCxnSpPr/>
          <p:nvPr/>
        </p:nvCxnSpPr>
        <p:spPr>
          <a:xfrm flipH="1" rot="10800000">
            <a:off x="2146800" y="3442450"/>
            <a:ext cx="1319700" cy="15300"/>
          </a:xfrm>
          <a:prstGeom prst="straightConnector1">
            <a:avLst/>
          </a:prstGeom>
          <a:noFill/>
          <a:ln cap="flat" cmpd="sng" w="9525">
            <a:solidFill>
              <a:schemeClr val="dk1"/>
            </a:solidFill>
            <a:prstDash val="solid"/>
            <a:round/>
            <a:headEnd len="med" w="med" type="none"/>
            <a:tailEnd len="med" w="med" type="triangle"/>
          </a:ln>
        </p:spPr>
      </p:cxnSp>
      <p:sp>
        <p:nvSpPr>
          <p:cNvPr id="214" name="Google Shape;214;p29"/>
          <p:cNvSpPr txBox="1"/>
          <p:nvPr/>
        </p:nvSpPr>
        <p:spPr>
          <a:xfrm>
            <a:off x="3527175" y="3252925"/>
            <a:ext cx="19719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xo 2 Regular"/>
                <a:ea typeface="Exo 2 Regular"/>
                <a:cs typeface="Exo 2 Regular"/>
                <a:sym typeface="Exo 2 Regular"/>
              </a:rPr>
              <a:t>Filter the information</a:t>
            </a:r>
            <a:endParaRPr>
              <a:latin typeface="Exo 2 Regular"/>
              <a:ea typeface="Exo 2 Regular"/>
              <a:cs typeface="Exo 2 Regular"/>
              <a:sym typeface="Exo 2 Regular"/>
            </a:endParaRPr>
          </a:p>
        </p:txBody>
      </p:sp>
      <p:cxnSp>
        <p:nvCxnSpPr>
          <p:cNvPr id="215" name="Google Shape;215;p29"/>
          <p:cNvCxnSpPr/>
          <p:nvPr/>
        </p:nvCxnSpPr>
        <p:spPr>
          <a:xfrm>
            <a:off x="2853925" y="4054375"/>
            <a:ext cx="620700" cy="0"/>
          </a:xfrm>
          <a:prstGeom prst="straightConnector1">
            <a:avLst/>
          </a:prstGeom>
          <a:noFill/>
          <a:ln cap="flat" cmpd="sng" w="9525">
            <a:solidFill>
              <a:schemeClr val="dk1"/>
            </a:solidFill>
            <a:prstDash val="solid"/>
            <a:round/>
            <a:headEnd len="med" w="med" type="none"/>
            <a:tailEnd len="med" w="med" type="triangle"/>
          </a:ln>
        </p:spPr>
      </p:cxnSp>
      <p:sp>
        <p:nvSpPr>
          <p:cNvPr id="216" name="Google Shape;216;p29"/>
          <p:cNvSpPr txBox="1"/>
          <p:nvPr/>
        </p:nvSpPr>
        <p:spPr>
          <a:xfrm>
            <a:off x="3527175" y="3828175"/>
            <a:ext cx="19719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xo 2 Regular"/>
                <a:ea typeface="Exo 2 Regular"/>
                <a:cs typeface="Exo 2 Regular"/>
                <a:sym typeface="Exo 2 Regular"/>
              </a:rPr>
              <a:t>Personalized content and services</a:t>
            </a:r>
            <a:endParaRPr>
              <a:latin typeface="Exo 2 Regular"/>
              <a:ea typeface="Exo 2 Regular"/>
              <a:cs typeface="Exo 2 Regular"/>
              <a:sym typeface="Exo 2 Regular"/>
            </a:endParaRPr>
          </a:p>
        </p:txBody>
      </p:sp>
      <p:grpSp>
        <p:nvGrpSpPr>
          <p:cNvPr id="217" name="Google Shape;217;p29"/>
          <p:cNvGrpSpPr/>
          <p:nvPr/>
        </p:nvGrpSpPr>
        <p:grpSpPr>
          <a:xfrm>
            <a:off x="2664254" y="65512"/>
            <a:ext cx="3446631" cy="602500"/>
            <a:chOff x="2370704" y="74212"/>
            <a:chExt cx="3446631" cy="602500"/>
          </a:xfrm>
        </p:grpSpPr>
        <p:sp>
          <p:nvSpPr>
            <p:cNvPr id="218" name="Google Shape;218;p29"/>
            <p:cNvSpPr/>
            <p:nvPr/>
          </p:nvSpPr>
          <p:spPr>
            <a:xfrm>
              <a:off x="2370704" y="83763"/>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txBox="1"/>
            <p:nvPr/>
          </p:nvSpPr>
          <p:spPr>
            <a:xfrm>
              <a:off x="2370704" y="857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Exo 2 Regular"/>
                  <a:ea typeface="Exo 2 Regular"/>
                  <a:cs typeface="Exo 2 Regular"/>
                  <a:sym typeface="Exo 2 Regular"/>
                </a:rPr>
                <a:t>01</a:t>
              </a:r>
              <a:endParaRPr sz="2200">
                <a:solidFill>
                  <a:srgbClr val="FFFFFF"/>
                </a:solidFill>
                <a:latin typeface="Exo 2 Regular"/>
                <a:ea typeface="Exo 2 Regular"/>
                <a:cs typeface="Exo 2 Regular"/>
                <a:sym typeface="Exo 2 Regular"/>
              </a:endParaRPr>
            </a:p>
          </p:txBody>
        </p:sp>
        <p:cxnSp>
          <p:nvCxnSpPr>
            <p:cNvPr id="220" name="Google Shape;220;p29"/>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221" name="Google Shape;221;p29"/>
            <p:cNvSpPr/>
            <p:nvPr/>
          </p:nvSpPr>
          <p:spPr>
            <a:xfrm>
              <a:off x="3326965" y="74219"/>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txBox="1"/>
            <p:nvPr/>
          </p:nvSpPr>
          <p:spPr>
            <a:xfrm>
              <a:off x="3326975" y="74212"/>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02</a:t>
              </a:r>
              <a:endParaRPr sz="2200">
                <a:solidFill>
                  <a:schemeClr val="dk1"/>
                </a:solidFill>
                <a:latin typeface="Exo 2 Regular"/>
                <a:ea typeface="Exo 2 Regular"/>
                <a:cs typeface="Exo 2 Regular"/>
                <a:sym typeface="Exo 2 Regular"/>
              </a:endParaRPr>
            </a:p>
          </p:txBody>
        </p:sp>
        <p:cxnSp>
          <p:nvCxnSpPr>
            <p:cNvPr id="223" name="Google Shape;223;p29"/>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224" name="Google Shape;224;p29"/>
            <p:cNvSpPr/>
            <p:nvPr/>
          </p:nvSpPr>
          <p:spPr>
            <a:xfrm>
              <a:off x="4283250" y="76104"/>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txBox="1"/>
            <p:nvPr/>
          </p:nvSpPr>
          <p:spPr>
            <a:xfrm>
              <a:off x="4283250" y="76104"/>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03</a:t>
              </a:r>
              <a:endParaRPr sz="2200">
                <a:solidFill>
                  <a:schemeClr val="dk1"/>
                </a:solidFill>
                <a:latin typeface="Exo 2 Regular"/>
                <a:ea typeface="Exo 2 Regular"/>
                <a:cs typeface="Exo 2 Regular"/>
                <a:sym typeface="Exo 2 Regular"/>
              </a:endParaRPr>
            </a:p>
          </p:txBody>
        </p:sp>
        <p:cxnSp>
          <p:nvCxnSpPr>
            <p:cNvPr id="226" name="Google Shape;226;p29"/>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227" name="Google Shape;227;p29"/>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sp>
        <p:nvSpPr>
          <p:cNvPr id="229" name="Google Shape;229;p29"/>
          <p:cNvSpPr txBox="1"/>
          <p:nvPr/>
        </p:nvSpPr>
        <p:spPr>
          <a:xfrm>
            <a:off x="8615975" y="4882650"/>
            <a:ext cx="5280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3</a:t>
            </a:r>
            <a:r>
              <a:rPr lang="en" sz="1200">
                <a:latin typeface="Exo 2 Regular"/>
                <a:ea typeface="Exo 2 Regular"/>
                <a:cs typeface="Exo 2 Regular"/>
                <a:sym typeface="Exo 2 Regular"/>
              </a:rPr>
              <a:t>/18</a:t>
            </a:r>
            <a:endParaRPr sz="1200">
              <a:latin typeface="Exo 2 Regular"/>
              <a:ea typeface="Exo 2 Regular"/>
              <a:cs typeface="Exo 2 Regular"/>
              <a:sym typeface="Exo 2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ctrTitle"/>
          </p:nvPr>
        </p:nvSpPr>
        <p:spPr>
          <a:xfrm>
            <a:off x="2664250" y="855513"/>
            <a:ext cx="3708300" cy="45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I</a:t>
            </a:r>
            <a:r>
              <a:rPr lang="en" sz="2300"/>
              <a:t>NTRODUCTION</a:t>
            </a:r>
            <a:endParaRPr sz="2300"/>
          </a:p>
        </p:txBody>
      </p:sp>
      <p:cxnSp>
        <p:nvCxnSpPr>
          <p:cNvPr id="235" name="Google Shape;235;p30"/>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36" name="Google Shape;236;p30"/>
          <p:cNvCxnSpPr/>
          <p:nvPr/>
        </p:nvCxnSpPr>
        <p:spPr>
          <a:xfrm>
            <a:off x="169950" y="4577125"/>
            <a:ext cx="4574400" cy="0"/>
          </a:xfrm>
          <a:prstGeom prst="straightConnector1">
            <a:avLst/>
          </a:prstGeom>
          <a:noFill/>
          <a:ln cap="flat" cmpd="sng" w="9525">
            <a:solidFill>
              <a:schemeClr val="dk1"/>
            </a:solidFill>
            <a:prstDash val="solid"/>
            <a:round/>
            <a:headEnd len="med" w="med" type="none"/>
            <a:tailEnd len="med" w="med" type="none"/>
          </a:ln>
        </p:spPr>
      </p:cxnSp>
      <p:sp>
        <p:nvSpPr>
          <p:cNvPr id="237" name="Google Shape;237;p30"/>
          <p:cNvSpPr txBox="1"/>
          <p:nvPr/>
        </p:nvSpPr>
        <p:spPr>
          <a:xfrm>
            <a:off x="8615975" y="4882650"/>
            <a:ext cx="5280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2</a:t>
            </a:r>
            <a:r>
              <a:rPr lang="en" sz="1200">
                <a:latin typeface="Exo 2 Regular"/>
                <a:ea typeface="Exo 2 Regular"/>
                <a:cs typeface="Exo 2 Regular"/>
                <a:sym typeface="Exo 2 Regular"/>
              </a:rPr>
              <a:t>/18</a:t>
            </a:r>
            <a:endParaRPr sz="1200">
              <a:latin typeface="Exo 2 Regular"/>
              <a:ea typeface="Exo 2 Regular"/>
              <a:cs typeface="Exo 2 Regular"/>
              <a:sym typeface="Exo 2 Regular"/>
            </a:endParaRPr>
          </a:p>
        </p:txBody>
      </p:sp>
      <p:grpSp>
        <p:nvGrpSpPr>
          <p:cNvPr id="238" name="Google Shape;238;p30"/>
          <p:cNvGrpSpPr/>
          <p:nvPr/>
        </p:nvGrpSpPr>
        <p:grpSpPr>
          <a:xfrm>
            <a:off x="2664254" y="65512"/>
            <a:ext cx="3446631" cy="602500"/>
            <a:chOff x="2370704" y="74212"/>
            <a:chExt cx="3446631" cy="602500"/>
          </a:xfrm>
        </p:grpSpPr>
        <p:sp>
          <p:nvSpPr>
            <p:cNvPr id="239" name="Google Shape;239;p30"/>
            <p:cNvSpPr/>
            <p:nvPr/>
          </p:nvSpPr>
          <p:spPr>
            <a:xfrm>
              <a:off x="2370704" y="83763"/>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nvSpPr>
          <p:spPr>
            <a:xfrm>
              <a:off x="2370704" y="857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Exo 2 Regular"/>
                  <a:ea typeface="Exo 2 Regular"/>
                  <a:cs typeface="Exo 2 Regular"/>
                  <a:sym typeface="Exo 2 Regular"/>
                </a:rPr>
                <a:t>01</a:t>
              </a:r>
              <a:endParaRPr sz="2200">
                <a:solidFill>
                  <a:srgbClr val="FFFFFF"/>
                </a:solidFill>
                <a:latin typeface="Exo 2 Regular"/>
                <a:ea typeface="Exo 2 Regular"/>
                <a:cs typeface="Exo 2 Regular"/>
                <a:sym typeface="Exo 2 Regular"/>
              </a:endParaRPr>
            </a:p>
          </p:txBody>
        </p:sp>
        <p:cxnSp>
          <p:nvCxnSpPr>
            <p:cNvPr id="241" name="Google Shape;241;p30"/>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242" name="Google Shape;242;p30"/>
            <p:cNvSpPr/>
            <p:nvPr/>
          </p:nvSpPr>
          <p:spPr>
            <a:xfrm>
              <a:off x="3326965" y="74219"/>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txBox="1"/>
            <p:nvPr/>
          </p:nvSpPr>
          <p:spPr>
            <a:xfrm>
              <a:off x="3326975" y="74212"/>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02</a:t>
              </a:r>
              <a:endParaRPr sz="2200">
                <a:solidFill>
                  <a:schemeClr val="dk1"/>
                </a:solidFill>
                <a:latin typeface="Exo 2 Regular"/>
                <a:ea typeface="Exo 2 Regular"/>
                <a:cs typeface="Exo 2 Regular"/>
                <a:sym typeface="Exo 2 Regular"/>
              </a:endParaRPr>
            </a:p>
          </p:txBody>
        </p:sp>
        <p:cxnSp>
          <p:nvCxnSpPr>
            <p:cNvPr id="244" name="Google Shape;244;p30"/>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245" name="Google Shape;245;p30"/>
            <p:cNvSpPr/>
            <p:nvPr/>
          </p:nvSpPr>
          <p:spPr>
            <a:xfrm>
              <a:off x="4283250" y="76104"/>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txBox="1"/>
            <p:nvPr/>
          </p:nvSpPr>
          <p:spPr>
            <a:xfrm>
              <a:off x="4283250" y="76104"/>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03</a:t>
              </a:r>
              <a:endParaRPr sz="2200">
                <a:solidFill>
                  <a:schemeClr val="dk1"/>
                </a:solidFill>
                <a:latin typeface="Exo 2 Regular"/>
                <a:ea typeface="Exo 2 Regular"/>
                <a:cs typeface="Exo 2 Regular"/>
                <a:sym typeface="Exo 2 Regular"/>
              </a:endParaRPr>
            </a:p>
          </p:txBody>
        </p:sp>
        <p:cxnSp>
          <p:nvCxnSpPr>
            <p:cNvPr id="247" name="Google Shape;247;p30"/>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248" name="Google Shape;248;p30"/>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sp>
        <p:nvSpPr>
          <p:cNvPr id="250" name="Google Shape;250;p30"/>
          <p:cNvSpPr/>
          <p:nvPr/>
        </p:nvSpPr>
        <p:spPr>
          <a:xfrm flipH="1">
            <a:off x="344474" y="2126350"/>
            <a:ext cx="2585651" cy="1924372"/>
          </a:xfrm>
          <a:custGeom>
            <a:rect b="b" l="l" r="r" t="t"/>
            <a:pathLst>
              <a:path extrusionOk="0" h="19395" w="4639">
                <a:moveTo>
                  <a:pt x="4638" y="0"/>
                </a:moveTo>
                <a:cubicBezTo>
                  <a:pt x="2078" y="0"/>
                  <a:pt x="1" y="2078"/>
                  <a:pt x="1" y="4645"/>
                </a:cubicBezTo>
                <a:lnTo>
                  <a:pt x="1" y="19395"/>
                </a:lnTo>
                <a:cubicBezTo>
                  <a:pt x="2561" y="19395"/>
                  <a:pt x="4638" y="17318"/>
                  <a:pt x="4638" y="14757"/>
                </a:cubicBezTo>
                <a:lnTo>
                  <a:pt x="46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en" sz="1200">
                <a:solidFill>
                  <a:schemeClr val="lt1"/>
                </a:solidFill>
              </a:rPr>
              <a:t>Skyline query retrieves the value-for-money options of a dataset by identifying the objects that present the optimal combination of the dataset’s characteristics.</a:t>
            </a:r>
            <a:endParaRPr sz="1200">
              <a:solidFill>
                <a:schemeClr val="lt1"/>
              </a:solidFill>
            </a:endParaRPr>
          </a:p>
        </p:txBody>
      </p:sp>
      <p:sp>
        <p:nvSpPr>
          <p:cNvPr id="251" name="Google Shape;251;p30"/>
          <p:cNvSpPr/>
          <p:nvPr/>
        </p:nvSpPr>
        <p:spPr>
          <a:xfrm flipH="1">
            <a:off x="6372544" y="1609563"/>
            <a:ext cx="2682455" cy="1924372"/>
          </a:xfrm>
          <a:custGeom>
            <a:rect b="b" l="l" r="r" t="t"/>
            <a:pathLst>
              <a:path extrusionOk="0" h="19395" w="4639">
                <a:moveTo>
                  <a:pt x="4638" y="0"/>
                </a:moveTo>
                <a:cubicBezTo>
                  <a:pt x="2078" y="0"/>
                  <a:pt x="1" y="2078"/>
                  <a:pt x="1" y="4645"/>
                </a:cubicBezTo>
                <a:lnTo>
                  <a:pt x="1" y="19395"/>
                </a:lnTo>
                <a:cubicBezTo>
                  <a:pt x="2561" y="19395"/>
                  <a:pt x="4638" y="17318"/>
                  <a:pt x="4638" y="14757"/>
                </a:cubicBezTo>
                <a:lnTo>
                  <a:pt x="46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rPr>
              <a:t>Top-K queries define</a:t>
            </a:r>
            <a:endParaRPr sz="1200">
              <a:solidFill>
                <a:schemeClr val="lt1"/>
              </a:solidFill>
            </a:endParaRPr>
          </a:p>
          <a:p>
            <a:pPr indent="0" lvl="0" marL="0" rtl="0" algn="l">
              <a:spcBef>
                <a:spcPts val="0"/>
              </a:spcBef>
              <a:spcAft>
                <a:spcPts val="0"/>
              </a:spcAft>
              <a:buNone/>
            </a:pPr>
            <a:r>
              <a:rPr lang="en" sz="1200">
                <a:solidFill>
                  <a:schemeClr val="lt1"/>
                </a:solidFill>
              </a:rPr>
              <a:t>a cumulative scoring function in order to retrieve the best</a:t>
            </a:r>
            <a:endParaRPr sz="1200">
              <a:solidFill>
                <a:schemeClr val="lt1"/>
              </a:solidFill>
            </a:endParaRPr>
          </a:p>
          <a:p>
            <a:pPr indent="0" lvl="0" marL="0" rtl="0" algn="l">
              <a:spcBef>
                <a:spcPts val="0"/>
              </a:spcBef>
              <a:spcAft>
                <a:spcPts val="0"/>
              </a:spcAft>
              <a:buNone/>
            </a:pPr>
            <a:r>
              <a:rPr lang="en" sz="1200">
                <a:solidFill>
                  <a:schemeClr val="lt1"/>
                </a:solidFill>
              </a:rPr>
              <a:t>results of a dataset since this will reduce the potential multidimensional comparisons of data to a single scalar value.</a:t>
            </a:r>
            <a:endParaRPr sz="1000">
              <a:solidFill>
                <a:schemeClr val="lt1"/>
              </a:solidFill>
            </a:endParaRPr>
          </a:p>
        </p:txBody>
      </p:sp>
      <p:pic>
        <p:nvPicPr>
          <p:cNvPr id="252" name="Google Shape;252;p30"/>
          <p:cNvPicPr preferRelativeResize="0"/>
          <p:nvPr/>
        </p:nvPicPr>
        <p:blipFill>
          <a:blip r:embed="rId3">
            <a:alphaModFix/>
          </a:blip>
          <a:stretch>
            <a:fillRect/>
          </a:stretch>
        </p:blipFill>
        <p:spPr>
          <a:xfrm>
            <a:off x="3082525" y="1609575"/>
            <a:ext cx="3137625" cy="23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ctrTitle"/>
          </p:nvPr>
        </p:nvSpPr>
        <p:spPr>
          <a:xfrm flipH="1">
            <a:off x="3048575" y="2853550"/>
            <a:ext cx="5146500" cy="129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Implementation</a:t>
            </a:r>
            <a:endParaRPr/>
          </a:p>
        </p:txBody>
      </p:sp>
      <p:sp>
        <p:nvSpPr>
          <p:cNvPr id="258" name="Google Shape;258;p31"/>
          <p:cNvSpPr txBox="1"/>
          <p:nvPr>
            <p:ph idx="2" type="title"/>
          </p:nvPr>
        </p:nvSpPr>
        <p:spPr>
          <a:xfrm flipH="1">
            <a:off x="5169175" y="1969850"/>
            <a:ext cx="2979300" cy="939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59" name="Google Shape;259;p31"/>
          <p:cNvCxnSpPr/>
          <p:nvPr/>
        </p:nvCxnSpPr>
        <p:spPr>
          <a:xfrm>
            <a:off x="7578300" y="4149550"/>
            <a:ext cx="1565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nvSpPr>
        <p:spPr>
          <a:xfrm>
            <a:off x="8615975" y="4882650"/>
            <a:ext cx="5280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4</a:t>
            </a:r>
            <a:r>
              <a:rPr lang="en" sz="1200">
                <a:latin typeface="Exo 2 Regular"/>
                <a:ea typeface="Exo 2 Regular"/>
                <a:cs typeface="Exo 2 Regular"/>
                <a:sym typeface="Exo 2 Regular"/>
              </a:rPr>
              <a:t>/18</a:t>
            </a:r>
            <a:endParaRPr sz="1200">
              <a:latin typeface="Exo 2 Regular"/>
              <a:ea typeface="Exo 2 Regular"/>
              <a:cs typeface="Exo 2 Regular"/>
              <a:sym typeface="Exo 2 Regular"/>
            </a:endParaRPr>
          </a:p>
        </p:txBody>
      </p:sp>
      <p:grpSp>
        <p:nvGrpSpPr>
          <p:cNvPr id="265" name="Google Shape;265;p32"/>
          <p:cNvGrpSpPr/>
          <p:nvPr/>
        </p:nvGrpSpPr>
        <p:grpSpPr>
          <a:xfrm>
            <a:off x="2630904" y="82338"/>
            <a:ext cx="3447006" cy="600575"/>
            <a:chOff x="2370329" y="74213"/>
            <a:chExt cx="3447006" cy="600575"/>
          </a:xfrm>
        </p:grpSpPr>
        <p:sp>
          <p:nvSpPr>
            <p:cNvPr id="266" name="Google Shape;266;p32"/>
            <p:cNvSpPr/>
            <p:nvPr/>
          </p:nvSpPr>
          <p:spPr>
            <a:xfrm>
              <a:off x="2370704" y="83763"/>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txBox="1"/>
            <p:nvPr/>
          </p:nvSpPr>
          <p:spPr>
            <a:xfrm>
              <a:off x="2370329" y="742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01</a:t>
              </a:r>
              <a:endParaRPr sz="2200">
                <a:solidFill>
                  <a:schemeClr val="dk1"/>
                </a:solidFill>
                <a:latin typeface="Exo 2 Regular"/>
                <a:ea typeface="Exo 2 Regular"/>
                <a:cs typeface="Exo 2 Regular"/>
                <a:sym typeface="Exo 2 Regular"/>
              </a:endParaRPr>
            </a:p>
          </p:txBody>
        </p:sp>
        <p:cxnSp>
          <p:nvCxnSpPr>
            <p:cNvPr id="268" name="Google Shape;268;p32"/>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269" name="Google Shape;269;p32"/>
            <p:cNvSpPr/>
            <p:nvPr/>
          </p:nvSpPr>
          <p:spPr>
            <a:xfrm>
              <a:off x="3326965" y="74219"/>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txBox="1"/>
            <p:nvPr/>
          </p:nvSpPr>
          <p:spPr>
            <a:xfrm>
              <a:off x="3326788" y="83787"/>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xo 2 Regular"/>
                  <a:ea typeface="Exo 2 Regular"/>
                  <a:cs typeface="Exo 2 Regular"/>
                  <a:sym typeface="Exo 2 Regular"/>
                </a:rPr>
                <a:t>02</a:t>
              </a:r>
              <a:endParaRPr sz="2200">
                <a:solidFill>
                  <a:schemeClr val="lt1"/>
                </a:solidFill>
                <a:latin typeface="Exo 2 Regular"/>
                <a:ea typeface="Exo 2 Regular"/>
                <a:cs typeface="Exo 2 Regular"/>
                <a:sym typeface="Exo 2 Regular"/>
              </a:endParaRPr>
            </a:p>
          </p:txBody>
        </p:sp>
        <p:cxnSp>
          <p:nvCxnSpPr>
            <p:cNvPr id="271" name="Google Shape;271;p32"/>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272" name="Google Shape;272;p32"/>
            <p:cNvSpPr/>
            <p:nvPr/>
          </p:nvSpPr>
          <p:spPr>
            <a:xfrm>
              <a:off x="4283250" y="76104"/>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txBox="1"/>
            <p:nvPr/>
          </p:nvSpPr>
          <p:spPr>
            <a:xfrm>
              <a:off x="4283250" y="76104"/>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03</a:t>
              </a:r>
              <a:endParaRPr sz="2200">
                <a:solidFill>
                  <a:schemeClr val="dk1"/>
                </a:solidFill>
                <a:latin typeface="Exo 2 Regular"/>
                <a:ea typeface="Exo 2 Regular"/>
                <a:cs typeface="Exo 2 Regular"/>
                <a:sym typeface="Exo 2 Regular"/>
              </a:endParaRPr>
            </a:p>
          </p:txBody>
        </p:sp>
        <p:cxnSp>
          <p:nvCxnSpPr>
            <p:cNvPr id="274" name="Google Shape;274;p32"/>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275" name="Google Shape;275;p32"/>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sp>
        <p:nvSpPr>
          <p:cNvPr id="277" name="Google Shape;277;p32"/>
          <p:cNvSpPr txBox="1"/>
          <p:nvPr>
            <p:ph idx="4294967295" type="ctrTitle"/>
          </p:nvPr>
        </p:nvSpPr>
        <p:spPr>
          <a:xfrm>
            <a:off x="1990325" y="821200"/>
            <a:ext cx="49443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Skyline Query</a:t>
            </a:r>
            <a:endParaRPr sz="2300"/>
          </a:p>
        </p:txBody>
      </p:sp>
      <p:sp>
        <p:nvSpPr>
          <p:cNvPr id="278" name="Google Shape;278;p32"/>
          <p:cNvSpPr/>
          <p:nvPr/>
        </p:nvSpPr>
        <p:spPr>
          <a:xfrm>
            <a:off x="844575" y="1650713"/>
            <a:ext cx="3031800" cy="8370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chemeClr val="lt1"/>
              </a:solidFill>
              <a:latin typeface="Exo 2"/>
              <a:ea typeface="Exo 2"/>
              <a:cs typeface="Exo 2"/>
              <a:sym typeface="Exo 2"/>
            </a:endParaRPr>
          </a:p>
          <a:p>
            <a:pPr indent="0" lvl="0" marL="0" rtl="0" algn="l">
              <a:spcBef>
                <a:spcPts val="0"/>
              </a:spcBef>
              <a:spcAft>
                <a:spcPts val="0"/>
              </a:spcAft>
              <a:buClr>
                <a:schemeClr val="accent6"/>
              </a:buClr>
              <a:buSzPts val="1100"/>
              <a:buFont typeface="Arial"/>
              <a:buNone/>
            </a:pPr>
            <a:r>
              <a:rPr lang="en" sz="1200">
                <a:solidFill>
                  <a:schemeClr val="lt1"/>
                </a:solidFill>
                <a:latin typeface="Roboto"/>
                <a:ea typeface="Roboto"/>
                <a:cs typeface="Roboto"/>
                <a:sym typeface="Roboto"/>
              </a:rPr>
              <a:t>Sort the dataset in descending order according to the sum of the points’ coordinates.</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a:p>
        </p:txBody>
      </p:sp>
      <p:sp>
        <p:nvSpPr>
          <p:cNvPr id="279" name="Google Shape;279;p32"/>
          <p:cNvSpPr/>
          <p:nvPr/>
        </p:nvSpPr>
        <p:spPr>
          <a:xfrm rot="5400000">
            <a:off x="2119787" y="2599800"/>
            <a:ext cx="278622" cy="332303"/>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844575" y="3044200"/>
            <a:ext cx="3031800" cy="8370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chemeClr val="lt1"/>
              </a:solidFill>
              <a:latin typeface="Exo 2"/>
              <a:ea typeface="Exo 2"/>
              <a:cs typeface="Exo 2"/>
              <a:sym typeface="Exo 2"/>
            </a:endParaRPr>
          </a:p>
          <a:p>
            <a:pPr indent="0" lvl="0" marL="0" rtl="0" algn="l">
              <a:spcBef>
                <a:spcPts val="0"/>
              </a:spcBef>
              <a:spcAft>
                <a:spcPts val="0"/>
              </a:spcAft>
              <a:buNone/>
            </a:pPr>
            <a:r>
              <a:rPr lang="en" sz="1200">
                <a:solidFill>
                  <a:schemeClr val="lt1"/>
                </a:solidFill>
                <a:latin typeface="Roboto"/>
                <a:ea typeface="Roboto"/>
                <a:cs typeface="Roboto"/>
                <a:sym typeface="Roboto"/>
              </a:rPr>
              <a:t>P</a:t>
            </a:r>
            <a:r>
              <a:rPr lang="en" sz="1200">
                <a:solidFill>
                  <a:schemeClr val="lt1"/>
                </a:solidFill>
                <a:latin typeface="Roboto"/>
                <a:ea typeface="Roboto"/>
                <a:cs typeface="Roboto"/>
                <a:sym typeface="Roboto"/>
              </a:rPr>
              <a:t>erform a local skyline query using SFS, which calculates the skyline set of each partition.</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a:p>
        </p:txBody>
      </p:sp>
      <p:sp>
        <p:nvSpPr>
          <p:cNvPr id="281" name="Google Shape;281;p32"/>
          <p:cNvSpPr/>
          <p:nvPr/>
        </p:nvSpPr>
        <p:spPr>
          <a:xfrm>
            <a:off x="4832425" y="3044200"/>
            <a:ext cx="3031800" cy="8370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chemeClr val="lt1"/>
              </a:solidFill>
              <a:latin typeface="Exo 2"/>
              <a:ea typeface="Exo 2"/>
              <a:cs typeface="Exo 2"/>
              <a:sym typeface="Exo 2"/>
            </a:endParaRPr>
          </a:p>
          <a:p>
            <a:pPr indent="0" lvl="0" marL="0" rtl="0" algn="l">
              <a:spcBef>
                <a:spcPts val="0"/>
              </a:spcBef>
              <a:spcAft>
                <a:spcPts val="0"/>
              </a:spcAft>
              <a:buNone/>
            </a:pPr>
            <a:r>
              <a:rPr lang="en" sz="1200">
                <a:solidFill>
                  <a:schemeClr val="lt1"/>
                </a:solidFill>
                <a:latin typeface="Roboto"/>
                <a:ea typeface="Roboto"/>
                <a:cs typeface="Roboto"/>
                <a:sym typeface="Roboto"/>
              </a:rPr>
              <a:t>The Driver collects the local skylines and finds the final Skyline using SFS.</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a:p>
        </p:txBody>
      </p:sp>
      <p:sp>
        <p:nvSpPr>
          <p:cNvPr id="282" name="Google Shape;282;p32"/>
          <p:cNvSpPr/>
          <p:nvPr/>
        </p:nvSpPr>
        <p:spPr>
          <a:xfrm>
            <a:off x="4215088" y="3296550"/>
            <a:ext cx="278622" cy="332303"/>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nvSpPr>
        <p:spPr>
          <a:xfrm>
            <a:off x="8615975" y="4882650"/>
            <a:ext cx="5280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4/18</a:t>
            </a:r>
            <a:endParaRPr sz="1200">
              <a:latin typeface="Exo 2 Regular"/>
              <a:ea typeface="Exo 2 Regular"/>
              <a:cs typeface="Exo 2 Regular"/>
              <a:sym typeface="Exo 2 Regular"/>
            </a:endParaRPr>
          </a:p>
        </p:txBody>
      </p:sp>
      <p:grpSp>
        <p:nvGrpSpPr>
          <p:cNvPr id="288" name="Google Shape;288;p33"/>
          <p:cNvGrpSpPr/>
          <p:nvPr/>
        </p:nvGrpSpPr>
        <p:grpSpPr>
          <a:xfrm>
            <a:off x="2630904" y="82338"/>
            <a:ext cx="3447006" cy="600575"/>
            <a:chOff x="2370329" y="74213"/>
            <a:chExt cx="3447006" cy="600575"/>
          </a:xfrm>
        </p:grpSpPr>
        <p:sp>
          <p:nvSpPr>
            <p:cNvPr id="289" name="Google Shape;289;p33"/>
            <p:cNvSpPr/>
            <p:nvPr/>
          </p:nvSpPr>
          <p:spPr>
            <a:xfrm>
              <a:off x="2370704" y="83763"/>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txBox="1"/>
            <p:nvPr/>
          </p:nvSpPr>
          <p:spPr>
            <a:xfrm>
              <a:off x="2370329" y="742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01</a:t>
              </a:r>
              <a:endParaRPr sz="2200">
                <a:solidFill>
                  <a:schemeClr val="dk1"/>
                </a:solidFill>
                <a:latin typeface="Exo 2 Regular"/>
                <a:ea typeface="Exo 2 Regular"/>
                <a:cs typeface="Exo 2 Regular"/>
                <a:sym typeface="Exo 2 Regular"/>
              </a:endParaRPr>
            </a:p>
          </p:txBody>
        </p:sp>
        <p:cxnSp>
          <p:nvCxnSpPr>
            <p:cNvPr id="291" name="Google Shape;291;p33"/>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292" name="Google Shape;292;p33"/>
            <p:cNvSpPr/>
            <p:nvPr/>
          </p:nvSpPr>
          <p:spPr>
            <a:xfrm>
              <a:off x="3326965" y="74219"/>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txBox="1"/>
            <p:nvPr/>
          </p:nvSpPr>
          <p:spPr>
            <a:xfrm>
              <a:off x="3326788" y="83787"/>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xo 2 Regular"/>
                  <a:ea typeface="Exo 2 Regular"/>
                  <a:cs typeface="Exo 2 Regular"/>
                  <a:sym typeface="Exo 2 Regular"/>
                </a:rPr>
                <a:t>02</a:t>
              </a:r>
              <a:endParaRPr sz="2200">
                <a:solidFill>
                  <a:schemeClr val="lt1"/>
                </a:solidFill>
                <a:latin typeface="Exo 2 Regular"/>
                <a:ea typeface="Exo 2 Regular"/>
                <a:cs typeface="Exo 2 Regular"/>
                <a:sym typeface="Exo 2 Regular"/>
              </a:endParaRPr>
            </a:p>
          </p:txBody>
        </p:sp>
        <p:cxnSp>
          <p:nvCxnSpPr>
            <p:cNvPr id="294" name="Google Shape;294;p33"/>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295" name="Google Shape;295;p33"/>
            <p:cNvSpPr/>
            <p:nvPr/>
          </p:nvSpPr>
          <p:spPr>
            <a:xfrm>
              <a:off x="4283250" y="76104"/>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3"/>
            <p:cNvSpPr txBox="1"/>
            <p:nvPr/>
          </p:nvSpPr>
          <p:spPr>
            <a:xfrm>
              <a:off x="4283250" y="76104"/>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03</a:t>
              </a:r>
              <a:endParaRPr sz="2200">
                <a:solidFill>
                  <a:schemeClr val="dk1"/>
                </a:solidFill>
                <a:latin typeface="Exo 2 Regular"/>
                <a:ea typeface="Exo 2 Regular"/>
                <a:cs typeface="Exo 2 Regular"/>
                <a:sym typeface="Exo 2 Regular"/>
              </a:endParaRPr>
            </a:p>
          </p:txBody>
        </p:sp>
        <p:cxnSp>
          <p:nvCxnSpPr>
            <p:cNvPr id="297" name="Google Shape;297;p33"/>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298" name="Google Shape;298;p33"/>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sp>
        <p:nvSpPr>
          <p:cNvPr id="300" name="Google Shape;300;p33"/>
          <p:cNvSpPr txBox="1"/>
          <p:nvPr>
            <p:ph idx="4294967295" type="ctrTitle"/>
          </p:nvPr>
        </p:nvSpPr>
        <p:spPr>
          <a:xfrm>
            <a:off x="1990325" y="821200"/>
            <a:ext cx="49443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Sort-Filter Skyline</a:t>
            </a:r>
            <a:endParaRPr sz="2300"/>
          </a:p>
        </p:txBody>
      </p:sp>
      <p:sp>
        <p:nvSpPr>
          <p:cNvPr id="301" name="Google Shape;301;p33"/>
          <p:cNvSpPr txBox="1"/>
          <p:nvPr/>
        </p:nvSpPr>
        <p:spPr>
          <a:xfrm>
            <a:off x="96000" y="1535425"/>
            <a:ext cx="7837200" cy="3201600"/>
          </a:xfrm>
          <a:prstGeom prst="rect">
            <a:avLst/>
          </a:prstGeom>
          <a:noFill/>
          <a:ln>
            <a:noFill/>
          </a:ln>
        </p:spPr>
        <p:txBody>
          <a:bodyPr anchorCtr="0" anchor="t" bIns="91425" lIns="91425" spcFirstLastPara="1" rIns="91425" wrap="square" tIns="91425">
            <a:spAutoFit/>
          </a:bodyPr>
          <a:lstStyle/>
          <a:p>
            <a:pPr indent="-317500" lvl="0" marL="457200" rtl="0" algn="l">
              <a:lnSpc>
                <a:spcPct val="250000"/>
              </a:lnSpc>
              <a:spcBef>
                <a:spcPts val="0"/>
              </a:spcBef>
              <a:spcAft>
                <a:spcPts val="0"/>
              </a:spcAft>
              <a:buSzPts val="1400"/>
              <a:buFont typeface="Roboto"/>
              <a:buAutoNum type="arabicPeriod"/>
            </a:pPr>
            <a:r>
              <a:rPr lang="en">
                <a:latin typeface="Roboto"/>
                <a:ea typeface="Roboto"/>
                <a:cs typeface="Roboto"/>
                <a:sym typeface="Roboto"/>
              </a:rPr>
              <a:t>Insert the first point of the dataset into the empty window.</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AutoNum type="arabicPeriod"/>
            </a:pPr>
            <a:r>
              <a:rPr lang="en">
                <a:latin typeface="Roboto"/>
                <a:ea typeface="Roboto"/>
                <a:cs typeface="Roboto"/>
                <a:sym typeface="Roboto"/>
              </a:rPr>
              <a:t>For each point in the window read the next point </a:t>
            </a:r>
            <a:r>
              <a:rPr i="1" lang="en">
                <a:latin typeface="Roboto"/>
                <a:ea typeface="Roboto"/>
                <a:cs typeface="Roboto"/>
                <a:sym typeface="Roboto"/>
              </a:rPr>
              <a:t>p</a:t>
            </a:r>
            <a:r>
              <a:rPr lang="en">
                <a:latin typeface="Roboto"/>
                <a:ea typeface="Roboto"/>
                <a:cs typeface="Roboto"/>
                <a:sym typeface="Roboto"/>
              </a:rPr>
              <a:t> from the dataset.</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AutoNum type="arabicPeriod"/>
            </a:pPr>
            <a:r>
              <a:rPr lang="en">
                <a:latin typeface="Roboto"/>
                <a:ea typeface="Roboto"/>
                <a:cs typeface="Roboto"/>
                <a:sym typeface="Roboto"/>
              </a:rPr>
              <a:t>If point </a:t>
            </a:r>
            <a:r>
              <a:rPr i="1" lang="en">
                <a:latin typeface="Roboto"/>
                <a:ea typeface="Roboto"/>
                <a:cs typeface="Roboto"/>
                <a:sym typeface="Roboto"/>
              </a:rPr>
              <a:t>p </a:t>
            </a:r>
            <a:r>
              <a:rPr lang="en">
                <a:latin typeface="Roboto"/>
                <a:ea typeface="Roboto"/>
                <a:cs typeface="Roboto"/>
                <a:sym typeface="Roboto"/>
              </a:rPr>
              <a:t>dominates a point </a:t>
            </a:r>
            <a:r>
              <a:rPr i="1" lang="en">
                <a:latin typeface="Roboto"/>
                <a:ea typeface="Roboto"/>
                <a:cs typeface="Roboto"/>
                <a:sym typeface="Roboto"/>
              </a:rPr>
              <a:t>q</a:t>
            </a:r>
            <a:r>
              <a:rPr lang="en">
                <a:latin typeface="Roboto"/>
                <a:ea typeface="Roboto"/>
                <a:cs typeface="Roboto"/>
                <a:sym typeface="Roboto"/>
              </a:rPr>
              <a:t> from the window, remove </a:t>
            </a:r>
            <a:r>
              <a:rPr i="1" lang="en">
                <a:latin typeface="Roboto"/>
                <a:ea typeface="Roboto"/>
                <a:cs typeface="Roboto"/>
                <a:sym typeface="Roboto"/>
              </a:rPr>
              <a:t>q</a:t>
            </a:r>
            <a:r>
              <a:rPr lang="en">
                <a:latin typeface="Roboto"/>
                <a:ea typeface="Roboto"/>
                <a:cs typeface="Roboto"/>
                <a:sym typeface="Roboto"/>
              </a:rPr>
              <a:t>.</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AutoNum type="arabicPeriod"/>
            </a:pPr>
            <a:r>
              <a:rPr lang="en">
                <a:latin typeface="Roboto"/>
                <a:ea typeface="Roboto"/>
                <a:cs typeface="Roboto"/>
                <a:sym typeface="Roboto"/>
              </a:rPr>
              <a:t>If </a:t>
            </a:r>
            <a:r>
              <a:rPr i="1" lang="en">
                <a:latin typeface="Roboto"/>
                <a:ea typeface="Roboto"/>
                <a:cs typeface="Roboto"/>
                <a:sym typeface="Roboto"/>
              </a:rPr>
              <a:t>p </a:t>
            </a:r>
            <a:r>
              <a:rPr lang="en">
                <a:latin typeface="Roboto"/>
                <a:ea typeface="Roboto"/>
                <a:cs typeface="Roboto"/>
                <a:sym typeface="Roboto"/>
              </a:rPr>
              <a:t>is dominated by a point from the window, stop comparing </a:t>
            </a:r>
            <a:r>
              <a:rPr i="1" lang="en">
                <a:latin typeface="Roboto"/>
                <a:ea typeface="Roboto"/>
                <a:cs typeface="Roboto"/>
                <a:sym typeface="Roboto"/>
              </a:rPr>
              <a:t>p </a:t>
            </a:r>
            <a:r>
              <a:rPr lang="en">
                <a:latin typeface="Roboto"/>
                <a:ea typeface="Roboto"/>
                <a:cs typeface="Roboto"/>
                <a:sym typeface="Roboto"/>
              </a:rPr>
              <a:t>to other points in the window and discard it.</a:t>
            </a:r>
            <a:endParaRPr>
              <a:latin typeface="Roboto"/>
              <a:ea typeface="Roboto"/>
              <a:cs typeface="Roboto"/>
              <a:sym typeface="Roboto"/>
            </a:endParaRPr>
          </a:p>
          <a:p>
            <a:pPr indent="-317500" lvl="0" marL="457200" rtl="0" algn="l">
              <a:lnSpc>
                <a:spcPct val="250000"/>
              </a:lnSpc>
              <a:spcBef>
                <a:spcPts val="0"/>
              </a:spcBef>
              <a:spcAft>
                <a:spcPts val="0"/>
              </a:spcAft>
              <a:buSzPts val="1400"/>
              <a:buFont typeface="Roboto"/>
              <a:buAutoNum type="arabicPeriod"/>
            </a:pPr>
            <a:r>
              <a:rPr lang="en">
                <a:latin typeface="Roboto"/>
                <a:ea typeface="Roboto"/>
                <a:cs typeface="Roboto"/>
                <a:sym typeface="Roboto"/>
              </a:rPr>
              <a:t>If point </a:t>
            </a:r>
            <a:r>
              <a:rPr i="1" lang="en">
                <a:latin typeface="Roboto"/>
                <a:ea typeface="Roboto"/>
                <a:cs typeface="Roboto"/>
                <a:sym typeface="Roboto"/>
              </a:rPr>
              <a:t>p</a:t>
            </a:r>
            <a:r>
              <a:rPr lang="en">
                <a:latin typeface="Roboto"/>
                <a:ea typeface="Roboto"/>
                <a:cs typeface="Roboto"/>
                <a:sym typeface="Roboto"/>
              </a:rPr>
              <a:t> is not dominated by any point from the window, insert </a:t>
            </a:r>
            <a:r>
              <a:rPr i="1" lang="en">
                <a:latin typeface="Roboto"/>
                <a:ea typeface="Roboto"/>
                <a:cs typeface="Roboto"/>
                <a:sym typeface="Roboto"/>
              </a:rPr>
              <a:t>p </a:t>
            </a:r>
            <a:r>
              <a:rPr lang="en">
                <a:latin typeface="Roboto"/>
                <a:ea typeface="Roboto"/>
                <a:cs typeface="Roboto"/>
                <a:sym typeface="Roboto"/>
              </a:rPr>
              <a:t>into the window.</a:t>
            </a:r>
            <a:endParaRPr>
              <a:latin typeface="Roboto"/>
              <a:ea typeface="Roboto"/>
              <a:cs typeface="Roboto"/>
              <a:sym typeface="Roboto"/>
            </a:endParaRPr>
          </a:p>
          <a:p>
            <a:pPr indent="-317500" lvl="0" marL="457200" rtl="0" algn="l">
              <a:lnSpc>
                <a:spcPct val="250000"/>
              </a:lnSpc>
              <a:spcBef>
                <a:spcPts val="0"/>
              </a:spcBef>
              <a:spcAft>
                <a:spcPts val="0"/>
              </a:spcAft>
              <a:buSzPts val="1400"/>
              <a:buFont typeface="Roboto"/>
              <a:buAutoNum type="arabicPeriod"/>
            </a:pPr>
            <a:r>
              <a:rPr lang="en">
                <a:latin typeface="Roboto"/>
                <a:ea typeface="Roboto"/>
                <a:cs typeface="Roboto"/>
                <a:sym typeface="Roboto"/>
              </a:rPr>
              <a:t>Return the window which contains the skyline points.</a:t>
            </a:r>
            <a:endParaRPr>
              <a:latin typeface="Roboto"/>
              <a:ea typeface="Roboto"/>
              <a:cs typeface="Roboto"/>
              <a:sym typeface="Roboto"/>
            </a:endParaRPr>
          </a:p>
        </p:txBody>
      </p:sp>
      <p:sp>
        <p:nvSpPr>
          <p:cNvPr id="302" name="Google Shape;302;p33"/>
          <p:cNvSpPr/>
          <p:nvPr/>
        </p:nvSpPr>
        <p:spPr>
          <a:xfrm>
            <a:off x="7067400" y="2057400"/>
            <a:ext cx="919500" cy="2081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txBox="1"/>
          <p:nvPr/>
        </p:nvSpPr>
        <p:spPr>
          <a:xfrm>
            <a:off x="7933200" y="2645950"/>
            <a:ext cx="125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Repeat for all</a:t>
            </a:r>
            <a:endParaRPr b="1">
              <a:latin typeface="Roboto"/>
              <a:ea typeface="Roboto"/>
              <a:cs typeface="Roboto"/>
              <a:sym typeface="Roboto"/>
            </a:endParaRPr>
          </a:p>
          <a:p>
            <a:pPr indent="0" lvl="0" marL="0" rtl="0" algn="ctr">
              <a:spcBef>
                <a:spcPts val="0"/>
              </a:spcBef>
              <a:spcAft>
                <a:spcPts val="0"/>
              </a:spcAft>
              <a:buNone/>
            </a:pPr>
            <a:r>
              <a:rPr b="1" lang="en">
                <a:latin typeface="Roboto"/>
                <a:ea typeface="Roboto"/>
                <a:cs typeface="Roboto"/>
                <a:sym typeface="Roboto"/>
              </a:rPr>
              <a:t>points in the dataset</a:t>
            </a:r>
            <a:endParaRPr b="1">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idx="2" type="ctrTitle"/>
          </p:nvPr>
        </p:nvSpPr>
        <p:spPr>
          <a:xfrm>
            <a:off x="1835700" y="756100"/>
            <a:ext cx="4944300" cy="55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Top-k Dominating Query</a:t>
            </a:r>
            <a:endParaRPr sz="2300"/>
          </a:p>
        </p:txBody>
      </p:sp>
      <p:sp>
        <p:nvSpPr>
          <p:cNvPr id="309" name="Google Shape;309;p34"/>
          <p:cNvSpPr txBox="1"/>
          <p:nvPr/>
        </p:nvSpPr>
        <p:spPr>
          <a:xfrm>
            <a:off x="8615975" y="4882650"/>
            <a:ext cx="5280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2 Regular"/>
                <a:ea typeface="Exo 2 Regular"/>
                <a:cs typeface="Exo 2 Regular"/>
                <a:sym typeface="Exo 2 Regular"/>
              </a:rPr>
              <a:t>5</a:t>
            </a:r>
            <a:r>
              <a:rPr lang="en" sz="1200">
                <a:latin typeface="Exo 2 Regular"/>
                <a:ea typeface="Exo 2 Regular"/>
                <a:cs typeface="Exo 2 Regular"/>
                <a:sym typeface="Exo 2 Regular"/>
              </a:rPr>
              <a:t>/18</a:t>
            </a:r>
            <a:endParaRPr sz="1200">
              <a:latin typeface="Exo 2 Regular"/>
              <a:ea typeface="Exo 2 Regular"/>
              <a:cs typeface="Exo 2 Regular"/>
              <a:sym typeface="Exo 2 Regular"/>
            </a:endParaRPr>
          </a:p>
        </p:txBody>
      </p:sp>
      <p:grpSp>
        <p:nvGrpSpPr>
          <p:cNvPr id="310" name="Google Shape;310;p34"/>
          <p:cNvGrpSpPr/>
          <p:nvPr/>
        </p:nvGrpSpPr>
        <p:grpSpPr>
          <a:xfrm>
            <a:off x="2630904" y="82338"/>
            <a:ext cx="3447006" cy="600575"/>
            <a:chOff x="2370329" y="74213"/>
            <a:chExt cx="3447006" cy="600575"/>
          </a:xfrm>
        </p:grpSpPr>
        <p:sp>
          <p:nvSpPr>
            <p:cNvPr id="311" name="Google Shape;311;p34"/>
            <p:cNvSpPr/>
            <p:nvPr/>
          </p:nvSpPr>
          <p:spPr>
            <a:xfrm>
              <a:off x="2370704" y="83763"/>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txBox="1"/>
            <p:nvPr/>
          </p:nvSpPr>
          <p:spPr>
            <a:xfrm>
              <a:off x="2370329" y="74213"/>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01</a:t>
              </a:r>
              <a:endParaRPr sz="2200">
                <a:solidFill>
                  <a:schemeClr val="dk1"/>
                </a:solidFill>
                <a:latin typeface="Exo 2 Regular"/>
                <a:ea typeface="Exo 2 Regular"/>
                <a:cs typeface="Exo 2 Regular"/>
                <a:sym typeface="Exo 2 Regular"/>
              </a:endParaRPr>
            </a:p>
          </p:txBody>
        </p:sp>
        <p:cxnSp>
          <p:nvCxnSpPr>
            <p:cNvPr id="313" name="Google Shape;313;p34"/>
            <p:cNvCxnSpPr/>
            <p:nvPr/>
          </p:nvCxnSpPr>
          <p:spPr>
            <a:xfrm>
              <a:off x="2955011" y="341154"/>
              <a:ext cx="365100" cy="0"/>
            </a:xfrm>
            <a:prstGeom prst="straightConnector1">
              <a:avLst/>
            </a:prstGeom>
            <a:noFill/>
            <a:ln cap="flat" cmpd="sng" w="19050">
              <a:solidFill>
                <a:schemeClr val="dk2"/>
              </a:solidFill>
              <a:prstDash val="solid"/>
              <a:round/>
              <a:headEnd len="med" w="med" type="none"/>
              <a:tailEnd len="med" w="med" type="none"/>
            </a:ln>
          </p:spPr>
        </p:cxnSp>
        <p:sp>
          <p:nvSpPr>
            <p:cNvPr id="314" name="Google Shape;314;p34"/>
            <p:cNvSpPr/>
            <p:nvPr/>
          </p:nvSpPr>
          <p:spPr>
            <a:xfrm>
              <a:off x="3326965" y="74219"/>
              <a:ext cx="577800" cy="591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txBox="1"/>
            <p:nvPr/>
          </p:nvSpPr>
          <p:spPr>
            <a:xfrm>
              <a:off x="3326788" y="83787"/>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Exo 2 Regular"/>
                  <a:ea typeface="Exo 2 Regular"/>
                  <a:cs typeface="Exo 2 Regular"/>
                  <a:sym typeface="Exo 2 Regular"/>
                </a:rPr>
                <a:t>02</a:t>
              </a:r>
              <a:endParaRPr sz="2200">
                <a:solidFill>
                  <a:schemeClr val="lt1"/>
                </a:solidFill>
                <a:latin typeface="Exo 2 Regular"/>
                <a:ea typeface="Exo 2 Regular"/>
                <a:cs typeface="Exo 2 Regular"/>
                <a:sym typeface="Exo 2 Regular"/>
              </a:endParaRPr>
            </a:p>
          </p:txBody>
        </p:sp>
        <p:cxnSp>
          <p:nvCxnSpPr>
            <p:cNvPr id="316" name="Google Shape;316;p34"/>
            <p:cNvCxnSpPr/>
            <p:nvPr/>
          </p:nvCxnSpPr>
          <p:spPr>
            <a:xfrm>
              <a:off x="3911296" y="371661"/>
              <a:ext cx="365100" cy="0"/>
            </a:xfrm>
            <a:prstGeom prst="straightConnector1">
              <a:avLst/>
            </a:prstGeom>
            <a:noFill/>
            <a:ln cap="flat" cmpd="sng" w="19050">
              <a:solidFill>
                <a:schemeClr val="dk2"/>
              </a:solidFill>
              <a:prstDash val="solid"/>
              <a:round/>
              <a:headEnd len="med" w="med" type="none"/>
              <a:tailEnd len="med" w="med" type="none"/>
            </a:ln>
          </p:spPr>
        </p:cxnSp>
        <p:sp>
          <p:nvSpPr>
            <p:cNvPr id="317" name="Google Shape;317;p34"/>
            <p:cNvSpPr/>
            <p:nvPr/>
          </p:nvSpPr>
          <p:spPr>
            <a:xfrm>
              <a:off x="4283250" y="76104"/>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txBox="1"/>
            <p:nvPr/>
          </p:nvSpPr>
          <p:spPr>
            <a:xfrm>
              <a:off x="4283250" y="76104"/>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03</a:t>
              </a:r>
              <a:endParaRPr sz="2200">
                <a:solidFill>
                  <a:schemeClr val="dk1"/>
                </a:solidFill>
                <a:latin typeface="Exo 2 Regular"/>
                <a:ea typeface="Exo 2 Regular"/>
                <a:cs typeface="Exo 2 Regular"/>
                <a:sym typeface="Exo 2 Regular"/>
              </a:endParaRPr>
            </a:p>
          </p:txBody>
        </p:sp>
        <p:cxnSp>
          <p:nvCxnSpPr>
            <p:cNvPr id="319" name="Google Shape;319;p34"/>
            <p:cNvCxnSpPr/>
            <p:nvPr/>
          </p:nvCxnSpPr>
          <p:spPr>
            <a:xfrm>
              <a:off x="4867582" y="373545"/>
              <a:ext cx="365100" cy="0"/>
            </a:xfrm>
            <a:prstGeom prst="straightConnector1">
              <a:avLst/>
            </a:prstGeom>
            <a:noFill/>
            <a:ln cap="flat" cmpd="sng" w="19050">
              <a:solidFill>
                <a:schemeClr val="dk2"/>
              </a:solidFill>
              <a:prstDash val="solid"/>
              <a:round/>
              <a:headEnd len="med" w="med" type="none"/>
              <a:tailEnd len="med" w="med" type="none"/>
            </a:ln>
          </p:spPr>
        </p:cxnSp>
        <p:sp>
          <p:nvSpPr>
            <p:cNvPr id="320" name="Google Shape;320;p34"/>
            <p:cNvSpPr/>
            <p:nvPr/>
          </p:nvSpPr>
          <p:spPr>
            <a:xfrm>
              <a:off x="5239535" y="83775"/>
              <a:ext cx="577800" cy="59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txBox="1"/>
            <p:nvPr/>
          </p:nvSpPr>
          <p:spPr>
            <a:xfrm>
              <a:off x="5239535" y="83775"/>
              <a:ext cx="5778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Exo 2 Regular"/>
                  <a:ea typeface="Exo 2 Regular"/>
                  <a:cs typeface="Exo 2 Regular"/>
                  <a:sym typeface="Exo 2 Regular"/>
                </a:rPr>
                <a:t>04</a:t>
              </a:r>
              <a:endParaRPr sz="2200">
                <a:solidFill>
                  <a:schemeClr val="dk1"/>
                </a:solidFill>
                <a:latin typeface="Exo 2 Regular"/>
                <a:ea typeface="Exo 2 Regular"/>
                <a:cs typeface="Exo 2 Regular"/>
                <a:sym typeface="Exo 2 Regular"/>
              </a:endParaRPr>
            </a:p>
          </p:txBody>
        </p:sp>
      </p:grpSp>
      <p:sp>
        <p:nvSpPr>
          <p:cNvPr id="322" name="Google Shape;322;p34"/>
          <p:cNvSpPr/>
          <p:nvPr/>
        </p:nvSpPr>
        <p:spPr>
          <a:xfrm>
            <a:off x="655250" y="1549038"/>
            <a:ext cx="2128500" cy="7881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Find the skyline set </a:t>
            </a:r>
            <a:r>
              <a:rPr i="1" lang="en" sz="1200">
                <a:solidFill>
                  <a:srgbClr val="FFFFFF"/>
                </a:solidFill>
                <a:latin typeface="Roboto"/>
                <a:ea typeface="Roboto"/>
                <a:cs typeface="Roboto"/>
                <a:sym typeface="Roboto"/>
              </a:rPr>
              <a:t>S</a:t>
            </a:r>
            <a:r>
              <a:rPr lang="en" sz="1200">
                <a:solidFill>
                  <a:srgbClr val="FFFFFF"/>
                </a:solidFill>
                <a:latin typeface="Roboto"/>
                <a:ea typeface="Roboto"/>
                <a:cs typeface="Roboto"/>
                <a:sym typeface="Roboto"/>
              </a:rPr>
              <a:t> of the dataset </a:t>
            </a:r>
            <a:r>
              <a:rPr i="1" lang="en" sz="1200">
                <a:solidFill>
                  <a:srgbClr val="FFFFFF"/>
                </a:solidFill>
                <a:latin typeface="Roboto"/>
                <a:ea typeface="Roboto"/>
                <a:cs typeface="Roboto"/>
                <a:sym typeface="Roboto"/>
              </a:rPr>
              <a:t>D</a:t>
            </a:r>
            <a:r>
              <a:rPr lang="en" sz="1200">
                <a:solidFill>
                  <a:srgbClr val="FFFFFF"/>
                </a:solidFill>
                <a:latin typeface="Roboto"/>
                <a:ea typeface="Roboto"/>
                <a:cs typeface="Roboto"/>
                <a:sym typeface="Roboto"/>
              </a:rPr>
              <a:t>.</a:t>
            </a:r>
            <a:endParaRPr sz="1200">
              <a:solidFill>
                <a:srgbClr val="FFFFFF"/>
              </a:solidFill>
              <a:latin typeface="Roboto"/>
              <a:ea typeface="Roboto"/>
              <a:cs typeface="Roboto"/>
              <a:sym typeface="Roboto"/>
            </a:endParaRPr>
          </a:p>
        </p:txBody>
      </p:sp>
      <p:sp>
        <p:nvSpPr>
          <p:cNvPr id="323" name="Google Shape;323;p34"/>
          <p:cNvSpPr/>
          <p:nvPr/>
        </p:nvSpPr>
        <p:spPr>
          <a:xfrm rot="5400000">
            <a:off x="1531362" y="2367238"/>
            <a:ext cx="278622" cy="332303"/>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655250" y="2729663"/>
            <a:ext cx="2128500" cy="7881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For each point </a:t>
            </a:r>
            <a:r>
              <a:rPr i="1" lang="en" sz="1200">
                <a:solidFill>
                  <a:srgbClr val="FFFFFF"/>
                </a:solidFill>
                <a:latin typeface="Roboto"/>
                <a:ea typeface="Roboto"/>
                <a:cs typeface="Roboto"/>
                <a:sym typeface="Roboto"/>
              </a:rPr>
              <a:t>p</a:t>
            </a:r>
            <a:r>
              <a:rPr lang="en" sz="1200">
                <a:solidFill>
                  <a:srgbClr val="FFFFFF"/>
                </a:solidFill>
                <a:latin typeface="Roboto"/>
                <a:ea typeface="Roboto"/>
                <a:cs typeface="Roboto"/>
                <a:sym typeface="Roboto"/>
              </a:rPr>
              <a:t> in </a:t>
            </a:r>
            <a:r>
              <a:rPr i="1" lang="en" sz="1200">
                <a:solidFill>
                  <a:srgbClr val="FFFFFF"/>
                </a:solidFill>
                <a:latin typeface="Roboto"/>
                <a:ea typeface="Roboto"/>
                <a:cs typeface="Roboto"/>
                <a:sym typeface="Roboto"/>
              </a:rPr>
              <a:t>S</a:t>
            </a:r>
            <a:r>
              <a:rPr lang="en" sz="1200">
                <a:solidFill>
                  <a:srgbClr val="FFFFFF"/>
                </a:solidFill>
                <a:latin typeface="Roboto"/>
                <a:ea typeface="Roboto"/>
                <a:cs typeface="Roboto"/>
                <a:sym typeface="Roboto"/>
              </a:rPr>
              <a:t> count the number of points it dominates.</a:t>
            </a:r>
            <a:endParaRPr sz="1200">
              <a:solidFill>
                <a:srgbClr val="FFFFFF"/>
              </a:solidFill>
              <a:latin typeface="Roboto"/>
              <a:ea typeface="Roboto"/>
              <a:cs typeface="Roboto"/>
              <a:sym typeface="Roboto"/>
            </a:endParaRPr>
          </a:p>
        </p:txBody>
      </p:sp>
      <p:sp>
        <p:nvSpPr>
          <p:cNvPr id="325" name="Google Shape;325;p34"/>
          <p:cNvSpPr/>
          <p:nvPr/>
        </p:nvSpPr>
        <p:spPr>
          <a:xfrm rot="5400000">
            <a:off x="1531362" y="3547863"/>
            <a:ext cx="278622" cy="332303"/>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655250" y="3964463"/>
            <a:ext cx="2128500" cy="7881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Sort the points in </a:t>
            </a:r>
            <a:r>
              <a:rPr i="1" lang="en" sz="1200">
                <a:solidFill>
                  <a:srgbClr val="FFFFFF"/>
                </a:solidFill>
                <a:latin typeface="Roboto"/>
                <a:ea typeface="Roboto"/>
                <a:cs typeface="Roboto"/>
                <a:sym typeface="Roboto"/>
              </a:rPr>
              <a:t>S </a:t>
            </a:r>
            <a:r>
              <a:rPr lang="en" sz="1200">
                <a:solidFill>
                  <a:srgbClr val="FFFFFF"/>
                </a:solidFill>
                <a:latin typeface="Roboto"/>
                <a:ea typeface="Roboto"/>
                <a:cs typeface="Roboto"/>
                <a:sym typeface="Roboto"/>
              </a:rPr>
              <a:t>by their dominance score</a:t>
            </a:r>
            <a:r>
              <a:rPr lang="en" sz="1300">
                <a:solidFill>
                  <a:srgbClr val="FFFFFF"/>
                </a:solidFill>
                <a:latin typeface="Roboto"/>
                <a:ea typeface="Roboto"/>
                <a:cs typeface="Roboto"/>
                <a:sym typeface="Roboto"/>
              </a:rPr>
              <a:t>.</a:t>
            </a:r>
            <a:endParaRPr sz="1300">
              <a:solidFill>
                <a:srgbClr val="FFFFFF"/>
              </a:solidFill>
              <a:latin typeface="Roboto"/>
              <a:ea typeface="Roboto"/>
              <a:cs typeface="Roboto"/>
              <a:sym typeface="Roboto"/>
            </a:endParaRPr>
          </a:p>
        </p:txBody>
      </p:sp>
      <p:sp>
        <p:nvSpPr>
          <p:cNvPr id="327" name="Google Shape;327;p34"/>
          <p:cNvSpPr/>
          <p:nvPr/>
        </p:nvSpPr>
        <p:spPr>
          <a:xfrm>
            <a:off x="4242100" y="1547625"/>
            <a:ext cx="2128500" cy="7881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Find the  exclusive dominance region </a:t>
            </a:r>
            <a:r>
              <a:rPr i="1" lang="en" sz="1200">
                <a:solidFill>
                  <a:srgbClr val="FFFFFF"/>
                </a:solidFill>
                <a:latin typeface="Roboto"/>
                <a:ea typeface="Roboto"/>
                <a:cs typeface="Roboto"/>
                <a:sym typeface="Roboto"/>
              </a:rPr>
              <a:t>R</a:t>
            </a:r>
            <a:r>
              <a:rPr lang="en" sz="1200">
                <a:solidFill>
                  <a:srgbClr val="FFFFFF"/>
                </a:solidFill>
                <a:latin typeface="Roboto"/>
                <a:ea typeface="Roboto"/>
                <a:cs typeface="Roboto"/>
                <a:sym typeface="Roboto"/>
              </a:rPr>
              <a:t> of </a:t>
            </a:r>
            <a:r>
              <a:rPr i="1" lang="en" sz="1200">
                <a:solidFill>
                  <a:srgbClr val="FFFFFF"/>
                </a:solidFill>
                <a:latin typeface="Roboto"/>
                <a:ea typeface="Roboto"/>
                <a:cs typeface="Roboto"/>
                <a:sym typeface="Roboto"/>
              </a:rPr>
              <a:t>p</a:t>
            </a:r>
            <a:r>
              <a:rPr lang="en" sz="1200">
                <a:solidFill>
                  <a:srgbClr val="FFFFFF"/>
                </a:solidFill>
                <a:latin typeface="Roboto"/>
                <a:ea typeface="Roboto"/>
                <a:cs typeface="Roboto"/>
                <a:sym typeface="Roboto"/>
              </a:rPr>
              <a:t>.</a:t>
            </a:r>
            <a:endParaRPr sz="1200">
              <a:solidFill>
                <a:srgbClr val="FFFFFF"/>
              </a:solidFill>
              <a:latin typeface="Roboto"/>
              <a:ea typeface="Roboto"/>
              <a:cs typeface="Roboto"/>
              <a:sym typeface="Roboto"/>
            </a:endParaRPr>
          </a:p>
        </p:txBody>
      </p:sp>
      <p:sp>
        <p:nvSpPr>
          <p:cNvPr id="328" name="Google Shape;328;p34"/>
          <p:cNvSpPr/>
          <p:nvPr/>
        </p:nvSpPr>
        <p:spPr>
          <a:xfrm>
            <a:off x="4242100" y="2728250"/>
            <a:ext cx="2128500" cy="8451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Compute </a:t>
            </a:r>
            <a:r>
              <a:rPr lang="en" sz="1200">
                <a:solidFill>
                  <a:srgbClr val="FFFFFF"/>
                </a:solidFill>
                <a:latin typeface="Roboto"/>
                <a:ea typeface="Roboto"/>
                <a:cs typeface="Roboto"/>
                <a:sym typeface="Roboto"/>
              </a:rPr>
              <a:t>the skyline of the exclusive dominance region </a:t>
            </a:r>
            <a:r>
              <a:rPr i="1" lang="en" sz="1200">
                <a:solidFill>
                  <a:srgbClr val="FFFFFF"/>
                </a:solidFill>
                <a:latin typeface="Roboto"/>
                <a:ea typeface="Roboto"/>
                <a:cs typeface="Roboto"/>
                <a:sym typeface="Roboto"/>
              </a:rPr>
              <a:t>R </a:t>
            </a:r>
            <a:r>
              <a:rPr lang="en" sz="1200">
                <a:solidFill>
                  <a:srgbClr val="FFFFFF"/>
                </a:solidFill>
                <a:latin typeface="Roboto"/>
                <a:ea typeface="Roboto"/>
                <a:cs typeface="Roboto"/>
                <a:sym typeface="Roboto"/>
              </a:rPr>
              <a:t>of </a:t>
            </a:r>
            <a:r>
              <a:rPr i="1" lang="en" sz="1200">
                <a:solidFill>
                  <a:srgbClr val="FFFFFF"/>
                </a:solidFill>
                <a:latin typeface="Roboto"/>
                <a:ea typeface="Roboto"/>
                <a:cs typeface="Roboto"/>
                <a:sym typeface="Roboto"/>
              </a:rPr>
              <a:t>p</a:t>
            </a:r>
            <a:r>
              <a:rPr lang="en" sz="1200">
                <a:solidFill>
                  <a:srgbClr val="FFFFFF"/>
                </a:solidFill>
                <a:latin typeface="Roboto"/>
                <a:ea typeface="Roboto"/>
                <a:cs typeface="Roboto"/>
                <a:sym typeface="Roboto"/>
              </a:rPr>
              <a:t>. Remove </a:t>
            </a:r>
            <a:r>
              <a:rPr i="1" lang="en" sz="1200">
                <a:solidFill>
                  <a:srgbClr val="FFFFFF"/>
                </a:solidFill>
                <a:latin typeface="Roboto"/>
                <a:ea typeface="Roboto"/>
                <a:cs typeface="Roboto"/>
                <a:sym typeface="Roboto"/>
              </a:rPr>
              <a:t>p </a:t>
            </a:r>
            <a:r>
              <a:rPr lang="en" sz="1200">
                <a:solidFill>
                  <a:srgbClr val="FFFFFF"/>
                </a:solidFill>
                <a:latin typeface="Roboto"/>
                <a:ea typeface="Roboto"/>
                <a:cs typeface="Roboto"/>
                <a:sym typeface="Roboto"/>
              </a:rPr>
              <a:t>from the list.</a:t>
            </a:r>
            <a:endParaRPr sz="1200">
              <a:solidFill>
                <a:srgbClr val="FFFFFF"/>
              </a:solidFill>
              <a:latin typeface="Roboto"/>
              <a:ea typeface="Roboto"/>
              <a:cs typeface="Roboto"/>
              <a:sym typeface="Roboto"/>
            </a:endParaRPr>
          </a:p>
        </p:txBody>
      </p:sp>
      <p:sp>
        <p:nvSpPr>
          <p:cNvPr id="329" name="Google Shape;329;p34"/>
          <p:cNvSpPr/>
          <p:nvPr/>
        </p:nvSpPr>
        <p:spPr>
          <a:xfrm rot="5400000">
            <a:off x="5167038" y="2365838"/>
            <a:ext cx="278622" cy="332303"/>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4329375" y="3963050"/>
            <a:ext cx="2128500" cy="788100"/>
          </a:xfrm>
          <a:prstGeom prst="snip2DiagRect">
            <a:avLst>
              <a:gd fmla="val 0" name="adj1"/>
              <a:gd fmla="val 166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Calculate the dominance score of the points in </a:t>
            </a:r>
            <a:r>
              <a:rPr i="1" lang="en" sz="1200">
                <a:solidFill>
                  <a:srgbClr val="FFFFFF"/>
                </a:solidFill>
                <a:latin typeface="Roboto"/>
                <a:ea typeface="Roboto"/>
                <a:cs typeface="Roboto"/>
                <a:sym typeface="Roboto"/>
              </a:rPr>
              <a:t>R </a:t>
            </a:r>
            <a:r>
              <a:rPr lang="en" sz="1200">
                <a:solidFill>
                  <a:srgbClr val="FFFFFF"/>
                </a:solidFill>
                <a:latin typeface="Roboto"/>
                <a:ea typeface="Roboto"/>
                <a:cs typeface="Roboto"/>
                <a:sym typeface="Roboto"/>
              </a:rPr>
              <a:t>and update the sorted list.</a:t>
            </a:r>
            <a:endParaRPr sz="1200">
              <a:solidFill>
                <a:srgbClr val="FFFFFF"/>
              </a:solidFill>
              <a:latin typeface="Roboto"/>
              <a:ea typeface="Roboto"/>
              <a:cs typeface="Roboto"/>
              <a:sym typeface="Roboto"/>
            </a:endParaRPr>
          </a:p>
        </p:txBody>
      </p:sp>
      <p:sp>
        <p:nvSpPr>
          <p:cNvPr id="331" name="Google Shape;331;p34"/>
          <p:cNvSpPr/>
          <p:nvPr/>
        </p:nvSpPr>
        <p:spPr>
          <a:xfrm rot="5400000">
            <a:off x="5167038" y="3602038"/>
            <a:ext cx="278622" cy="332303"/>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6551600" y="1769125"/>
            <a:ext cx="919500" cy="2645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txBox="1"/>
          <p:nvPr/>
        </p:nvSpPr>
        <p:spPr>
          <a:xfrm>
            <a:off x="7601300" y="2891575"/>
            <a:ext cx="14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Repeat </a:t>
            </a:r>
            <a:r>
              <a:rPr b="1" i="1" lang="en">
                <a:latin typeface="Roboto"/>
                <a:ea typeface="Roboto"/>
                <a:cs typeface="Roboto"/>
                <a:sym typeface="Roboto"/>
              </a:rPr>
              <a:t>k </a:t>
            </a:r>
            <a:r>
              <a:rPr b="1" lang="en">
                <a:latin typeface="Roboto"/>
                <a:ea typeface="Roboto"/>
                <a:cs typeface="Roboto"/>
                <a:sym typeface="Roboto"/>
              </a:rPr>
              <a:t>times</a:t>
            </a:r>
            <a:endParaRPr b="1">
              <a:latin typeface="Roboto"/>
              <a:ea typeface="Roboto"/>
              <a:cs typeface="Roboto"/>
              <a:sym typeface="Roboto"/>
            </a:endParaRPr>
          </a:p>
        </p:txBody>
      </p:sp>
      <p:sp>
        <p:nvSpPr>
          <p:cNvPr id="334" name="Google Shape;334;p34"/>
          <p:cNvSpPr/>
          <p:nvPr/>
        </p:nvSpPr>
        <p:spPr>
          <a:xfrm rot="-3187794">
            <a:off x="2983174" y="3817877"/>
            <a:ext cx="373701" cy="332295"/>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